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rial Bold" charset="1" panose="020B0704020202020204"/>
      <p:regular r:id="rId22"/>
    </p:embeddedFont>
    <p:embeddedFont>
      <p:font typeface="Arial" charset="1" panose="020B0604020202020204"/>
      <p:regular r:id="rId23"/>
    </p:embeddedFont>
    <p:embeddedFont>
      <p:font typeface="Oswald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jpe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slide4.xml" Type="http://schemas.openxmlformats.org/officeDocument/2006/relationships/slide"/><Relationship Id="rId3" Target="slide2.xml" Type="http://schemas.openxmlformats.org/officeDocument/2006/relationships/slide"/><Relationship Id="rId4" Target="../media/image46.png" Type="http://schemas.openxmlformats.org/officeDocument/2006/relationships/image"/><Relationship Id="rId5" Target="../media/image4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8.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jpeg" Type="http://schemas.openxmlformats.org/officeDocument/2006/relationships/image"/><Relationship Id="rId5"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6.jpeg" Type="http://schemas.openxmlformats.org/officeDocument/2006/relationships/image"/><Relationship Id="rId5"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950605" y="-85725"/>
            <a:ext cx="11337395" cy="12754570"/>
            <a:chOff x="0" y="0"/>
            <a:chExt cx="5370413" cy="6041715"/>
          </a:xfrm>
        </p:grpSpPr>
        <p:sp>
          <p:nvSpPr>
            <p:cNvPr name="Freeform 3" id="3"/>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A3D376"/>
            </a:solidFill>
          </p:spPr>
        </p:sp>
        <p:sp>
          <p:nvSpPr>
            <p:cNvPr name="Freeform 4" id="4"/>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2"/>
              <a:stretch>
                <a:fillRect l="-33999" t="0" r="-34855" b="0"/>
              </a:stretch>
            </a:blipFill>
          </p:spPr>
        </p:sp>
      </p:grpSp>
      <p:grpSp>
        <p:nvGrpSpPr>
          <p:cNvPr name="Group 5" id="5"/>
          <p:cNvGrpSpPr/>
          <p:nvPr/>
        </p:nvGrpSpPr>
        <p:grpSpPr>
          <a:xfrm rot="0">
            <a:off x="7906871" y="7586662"/>
            <a:ext cx="8239896" cy="4626084"/>
            <a:chOff x="0" y="0"/>
            <a:chExt cx="812800" cy="456326"/>
          </a:xfrm>
        </p:grpSpPr>
        <p:sp>
          <p:nvSpPr>
            <p:cNvPr name="Freeform 6" id="6"/>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5A6C99"/>
            </a:solidFill>
          </p:spPr>
        </p:sp>
        <p:sp>
          <p:nvSpPr>
            <p:cNvPr name="TextBox 7" id="7"/>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87468" y="7250922"/>
            <a:ext cx="8239896" cy="4626084"/>
            <a:chOff x="0" y="0"/>
            <a:chExt cx="812800" cy="456326"/>
          </a:xfrm>
        </p:grpSpPr>
        <p:sp>
          <p:nvSpPr>
            <p:cNvPr name="Freeform 9" id="9"/>
            <p:cNvSpPr/>
            <p:nvPr/>
          </p:nvSpPr>
          <p:spPr>
            <a:xfrm flipH="false" flipV="false" rot="0">
              <a:off x="0" y="0"/>
              <a:ext cx="812800" cy="456326"/>
            </a:xfrm>
            <a:custGeom>
              <a:avLst/>
              <a:gdLst/>
              <a:ahLst/>
              <a:cxnLst/>
              <a:rect r="r" b="b" t="t" l="l"/>
              <a:pathLst>
                <a:path h="456326" w="812800">
                  <a:moveTo>
                    <a:pt x="406400" y="0"/>
                  </a:moveTo>
                  <a:lnTo>
                    <a:pt x="812800" y="456326"/>
                  </a:lnTo>
                  <a:lnTo>
                    <a:pt x="0" y="456326"/>
                  </a:lnTo>
                  <a:lnTo>
                    <a:pt x="406400" y="0"/>
                  </a:lnTo>
                  <a:close/>
                </a:path>
              </a:pathLst>
            </a:custGeom>
            <a:solidFill>
              <a:srgbClr val="051D64"/>
            </a:solidFill>
          </p:spPr>
        </p:sp>
        <p:sp>
          <p:nvSpPr>
            <p:cNvPr name="TextBox 10" id="10"/>
            <p:cNvSpPr txBox="true"/>
            <p:nvPr/>
          </p:nvSpPr>
          <p:spPr>
            <a:xfrm>
              <a:off x="127000" y="173766"/>
              <a:ext cx="558800" cy="24996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789594" y="-248810"/>
            <a:ext cx="10403659" cy="1677560"/>
            <a:chOff x="0" y="0"/>
            <a:chExt cx="812800" cy="131062"/>
          </a:xfrm>
        </p:grpSpPr>
        <p:sp>
          <p:nvSpPr>
            <p:cNvPr name="Freeform 12" id="12"/>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5A6C99"/>
            </a:solidFill>
          </p:spPr>
        </p:sp>
        <p:sp>
          <p:nvSpPr>
            <p:cNvPr name="TextBox 13" id="13"/>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57996" y="-85725"/>
            <a:ext cx="6874875" cy="2672608"/>
          </a:xfrm>
          <a:custGeom>
            <a:avLst/>
            <a:gdLst/>
            <a:ahLst/>
            <a:cxnLst/>
            <a:rect r="r" b="b" t="t" l="l"/>
            <a:pathLst>
              <a:path h="2672608" w="6874875">
                <a:moveTo>
                  <a:pt x="0" y="0"/>
                </a:moveTo>
                <a:lnTo>
                  <a:pt x="6874875" y="0"/>
                </a:lnTo>
                <a:lnTo>
                  <a:pt x="6874875" y="2672608"/>
                </a:lnTo>
                <a:lnTo>
                  <a:pt x="0" y="26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4799119" y="-601235"/>
            <a:ext cx="10403659" cy="1677560"/>
            <a:chOff x="0" y="0"/>
            <a:chExt cx="812800" cy="131062"/>
          </a:xfrm>
        </p:grpSpPr>
        <p:sp>
          <p:nvSpPr>
            <p:cNvPr name="Freeform 16" id="16"/>
            <p:cNvSpPr/>
            <p:nvPr/>
          </p:nvSpPr>
          <p:spPr>
            <a:xfrm flipH="false" flipV="false" rot="0">
              <a:off x="0" y="0"/>
              <a:ext cx="812800" cy="131062"/>
            </a:xfrm>
            <a:custGeom>
              <a:avLst/>
              <a:gdLst/>
              <a:ahLst/>
              <a:cxnLst/>
              <a:rect r="r" b="b" t="t" l="l"/>
              <a:pathLst>
                <a:path h="131062" w="812800">
                  <a:moveTo>
                    <a:pt x="203200" y="0"/>
                  </a:moveTo>
                  <a:lnTo>
                    <a:pt x="812800" y="0"/>
                  </a:lnTo>
                  <a:lnTo>
                    <a:pt x="609600" y="131062"/>
                  </a:lnTo>
                  <a:lnTo>
                    <a:pt x="0" y="131062"/>
                  </a:lnTo>
                  <a:lnTo>
                    <a:pt x="203200" y="0"/>
                  </a:lnTo>
                  <a:close/>
                </a:path>
              </a:pathLst>
            </a:custGeom>
            <a:solidFill>
              <a:srgbClr val="051D64"/>
            </a:solidFill>
          </p:spPr>
        </p:sp>
        <p:sp>
          <p:nvSpPr>
            <p:cNvPr name="TextBox 17" id="17"/>
            <p:cNvSpPr txBox="true"/>
            <p:nvPr/>
          </p:nvSpPr>
          <p:spPr>
            <a:xfrm>
              <a:off x="101600" y="-38100"/>
              <a:ext cx="609600" cy="169162"/>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028700" y="9952092"/>
            <a:ext cx="8325156" cy="0"/>
          </a:xfrm>
          <a:prstGeom prst="line">
            <a:avLst/>
          </a:prstGeom>
          <a:ln cap="flat" w="104775">
            <a:solidFill>
              <a:srgbClr val="F9B680"/>
            </a:solidFill>
            <a:prstDash val="solid"/>
            <a:headEnd type="none" len="sm" w="sm"/>
            <a:tailEnd type="none" len="sm" w="sm"/>
          </a:ln>
        </p:spPr>
      </p:sp>
      <p:sp>
        <p:nvSpPr>
          <p:cNvPr name="AutoShape 19" id="19"/>
          <p:cNvSpPr/>
          <p:nvPr/>
        </p:nvSpPr>
        <p:spPr>
          <a:xfrm>
            <a:off x="12654197" y="7625737"/>
            <a:ext cx="1253257" cy="1391854"/>
          </a:xfrm>
          <a:prstGeom prst="line">
            <a:avLst/>
          </a:prstGeom>
          <a:ln cap="flat" w="104775">
            <a:solidFill>
              <a:srgbClr val="F9B680"/>
            </a:solidFill>
            <a:prstDash val="solid"/>
            <a:headEnd type="none" len="sm" w="sm"/>
            <a:tailEnd type="none" len="sm" w="sm"/>
          </a:ln>
        </p:spPr>
      </p:sp>
      <p:sp>
        <p:nvSpPr>
          <p:cNvPr name="AutoShape 20" id="20"/>
          <p:cNvSpPr/>
          <p:nvPr/>
        </p:nvSpPr>
        <p:spPr>
          <a:xfrm>
            <a:off x="12333162" y="8017994"/>
            <a:ext cx="1253257" cy="1391854"/>
          </a:xfrm>
          <a:prstGeom prst="line">
            <a:avLst/>
          </a:prstGeom>
          <a:ln cap="flat" w="104775">
            <a:solidFill>
              <a:srgbClr val="F9B680"/>
            </a:solidFill>
            <a:prstDash val="solid"/>
            <a:headEnd type="none" len="sm" w="sm"/>
            <a:tailEnd type="none" len="sm" w="sm"/>
          </a:ln>
        </p:spPr>
      </p:sp>
      <p:sp>
        <p:nvSpPr>
          <p:cNvPr name="Freeform 21" id="21"/>
          <p:cNvSpPr/>
          <p:nvPr/>
        </p:nvSpPr>
        <p:spPr>
          <a:xfrm flipH="false" flipV="false" rot="0">
            <a:off x="4342128" y="3590198"/>
            <a:ext cx="2068699" cy="2060574"/>
          </a:xfrm>
          <a:custGeom>
            <a:avLst/>
            <a:gdLst/>
            <a:ahLst/>
            <a:cxnLst/>
            <a:rect r="r" b="b" t="t" l="l"/>
            <a:pathLst>
              <a:path h="2060574" w="2068699">
                <a:moveTo>
                  <a:pt x="0" y="0"/>
                </a:moveTo>
                <a:lnTo>
                  <a:pt x="2068698" y="0"/>
                </a:lnTo>
                <a:lnTo>
                  <a:pt x="2068698" y="2060573"/>
                </a:lnTo>
                <a:lnTo>
                  <a:pt x="0" y="2060573"/>
                </a:lnTo>
                <a:lnTo>
                  <a:pt x="0" y="0"/>
                </a:lnTo>
                <a:close/>
              </a:path>
            </a:pathLst>
          </a:custGeom>
          <a:blipFill>
            <a:blip r:embed="rId5"/>
            <a:stretch>
              <a:fillRect l="-219" t="0" r="-219" b="0"/>
            </a:stretch>
          </a:blipFill>
        </p:spPr>
      </p:sp>
      <p:sp>
        <p:nvSpPr>
          <p:cNvPr name="TextBox 22" id="22"/>
          <p:cNvSpPr txBox="true"/>
          <p:nvPr/>
        </p:nvSpPr>
        <p:spPr>
          <a:xfrm rot="0">
            <a:off x="1608954" y="2073626"/>
            <a:ext cx="7535046" cy="649779"/>
          </a:xfrm>
          <a:prstGeom prst="rect">
            <a:avLst/>
          </a:prstGeom>
        </p:spPr>
        <p:txBody>
          <a:bodyPr anchor="t" rtlCol="false" tIns="0" lIns="0" bIns="0" rIns="0">
            <a:spAutoFit/>
          </a:bodyPr>
          <a:lstStyle/>
          <a:p>
            <a:pPr algn="ctr">
              <a:lnSpc>
                <a:spcPts val="5135"/>
              </a:lnSpc>
            </a:pPr>
            <a:r>
              <a:rPr lang="en-US" b="true" sz="3668">
                <a:solidFill>
                  <a:srgbClr val="153969"/>
                </a:solidFill>
                <a:latin typeface="Arial Bold"/>
                <a:ea typeface="Arial Bold"/>
                <a:cs typeface="Arial Bold"/>
                <a:sym typeface="Arial Bold"/>
              </a:rPr>
              <a:t> TRƯỜNG ĐẠI HỌC XÂY DỰNG </a:t>
            </a:r>
          </a:p>
        </p:txBody>
      </p:sp>
      <p:sp>
        <p:nvSpPr>
          <p:cNvPr name="TextBox 23" id="23"/>
          <p:cNvSpPr txBox="true"/>
          <p:nvPr/>
        </p:nvSpPr>
        <p:spPr>
          <a:xfrm rot="0">
            <a:off x="2291588" y="2799706"/>
            <a:ext cx="6169779" cy="474363"/>
          </a:xfrm>
          <a:prstGeom prst="rect">
            <a:avLst/>
          </a:prstGeom>
        </p:spPr>
        <p:txBody>
          <a:bodyPr anchor="t" rtlCol="false" tIns="0" lIns="0" bIns="0" rIns="0">
            <a:spAutoFit/>
          </a:bodyPr>
          <a:lstStyle/>
          <a:p>
            <a:pPr algn="ctr">
              <a:lnSpc>
                <a:spcPts val="3779"/>
              </a:lnSpc>
            </a:pPr>
            <a:r>
              <a:rPr lang="en-US" sz="2699">
                <a:solidFill>
                  <a:srgbClr val="153969"/>
                </a:solidFill>
                <a:latin typeface="Arial"/>
                <a:ea typeface="Arial"/>
                <a:cs typeface="Arial"/>
                <a:sym typeface="Arial"/>
              </a:rPr>
              <a:t>KHOA CÔNG NGHỆ THÔNG TIN </a:t>
            </a:r>
          </a:p>
        </p:txBody>
      </p:sp>
      <p:sp>
        <p:nvSpPr>
          <p:cNvPr name="TextBox 24" id="24"/>
          <p:cNvSpPr txBox="true"/>
          <p:nvPr/>
        </p:nvSpPr>
        <p:spPr>
          <a:xfrm rot="0">
            <a:off x="2181301" y="5871940"/>
            <a:ext cx="6390352" cy="665480"/>
          </a:xfrm>
          <a:prstGeom prst="rect">
            <a:avLst/>
          </a:prstGeom>
        </p:spPr>
        <p:txBody>
          <a:bodyPr anchor="t" rtlCol="false" tIns="0" lIns="0" bIns="0" rIns="0">
            <a:spAutoFit/>
          </a:bodyPr>
          <a:lstStyle/>
          <a:p>
            <a:pPr algn="ctr">
              <a:lnSpc>
                <a:spcPts val="5320"/>
              </a:lnSpc>
            </a:pPr>
            <a:r>
              <a:rPr lang="en-US" sz="3800">
                <a:solidFill>
                  <a:srgbClr val="153969"/>
                </a:solidFill>
                <a:latin typeface="Arial"/>
                <a:ea typeface="Arial"/>
                <a:cs typeface="Arial"/>
                <a:sym typeface="Arial"/>
              </a:rPr>
              <a:t>ĐỒ ÁN TỐT NGHIỆP</a:t>
            </a:r>
          </a:p>
        </p:txBody>
      </p:sp>
      <p:sp>
        <p:nvSpPr>
          <p:cNvPr name="TextBox 25" id="25"/>
          <p:cNvSpPr txBox="true"/>
          <p:nvPr/>
        </p:nvSpPr>
        <p:spPr>
          <a:xfrm rot="0">
            <a:off x="1235498" y="6729078"/>
            <a:ext cx="8118358" cy="1244600"/>
          </a:xfrm>
          <a:prstGeom prst="rect">
            <a:avLst/>
          </a:prstGeom>
        </p:spPr>
        <p:txBody>
          <a:bodyPr anchor="t" rtlCol="false" tIns="0" lIns="0" bIns="0" rIns="0">
            <a:spAutoFit/>
          </a:bodyPr>
          <a:lstStyle/>
          <a:p>
            <a:pPr algn="ctr">
              <a:lnSpc>
                <a:spcPts val="4900"/>
              </a:lnSpc>
            </a:pPr>
            <a:r>
              <a:rPr lang="en-US" b="true" sz="3500">
                <a:solidFill>
                  <a:srgbClr val="153969"/>
                </a:solidFill>
                <a:latin typeface="Arial Bold"/>
                <a:ea typeface="Arial Bold"/>
                <a:cs typeface="Arial Bold"/>
                <a:sym typeface="Arial Bold"/>
              </a:rPr>
              <a:t>ĐỀ TÀI: PHÁT TRIỂN WEBSITE TUYỂN DỤNG VÀ TÌM KIẾM VIỆC LÀM</a:t>
            </a:r>
          </a:p>
        </p:txBody>
      </p:sp>
      <p:grpSp>
        <p:nvGrpSpPr>
          <p:cNvPr name="Group 26" id="26"/>
          <p:cNvGrpSpPr/>
          <p:nvPr/>
        </p:nvGrpSpPr>
        <p:grpSpPr>
          <a:xfrm rot="0">
            <a:off x="1843987" y="8220393"/>
            <a:ext cx="7064979" cy="1248583"/>
            <a:chOff x="0" y="0"/>
            <a:chExt cx="9419973" cy="1664777"/>
          </a:xfrm>
        </p:grpSpPr>
        <p:sp>
          <p:nvSpPr>
            <p:cNvPr name="AutoShape 27" id="27"/>
            <p:cNvSpPr/>
            <p:nvPr/>
          </p:nvSpPr>
          <p:spPr>
            <a:xfrm>
              <a:off x="20826" y="18372"/>
              <a:ext cx="9359951" cy="0"/>
            </a:xfrm>
            <a:prstGeom prst="line">
              <a:avLst/>
            </a:prstGeom>
            <a:ln cap="flat" w="36745">
              <a:solidFill>
                <a:srgbClr val="000000"/>
              </a:solidFill>
              <a:prstDash val="solid"/>
              <a:headEnd type="none" len="sm" w="sm"/>
              <a:tailEnd type="none" len="sm" w="sm"/>
            </a:ln>
          </p:spPr>
        </p:sp>
        <p:sp>
          <p:nvSpPr>
            <p:cNvPr name="AutoShape 28" id="28"/>
            <p:cNvSpPr/>
            <p:nvPr/>
          </p:nvSpPr>
          <p:spPr>
            <a:xfrm>
              <a:off x="0" y="1641737"/>
              <a:ext cx="9380776" cy="0"/>
            </a:xfrm>
            <a:prstGeom prst="line">
              <a:avLst/>
            </a:prstGeom>
            <a:ln cap="flat" w="36745">
              <a:solidFill>
                <a:srgbClr val="000000"/>
              </a:solidFill>
              <a:prstDash val="solid"/>
              <a:headEnd type="none" len="sm" w="sm"/>
              <a:tailEnd type="none" len="sm" w="sm"/>
            </a:ln>
          </p:spPr>
        </p:sp>
        <p:sp>
          <p:nvSpPr>
            <p:cNvPr name="AutoShape 29" id="29"/>
            <p:cNvSpPr/>
            <p:nvPr/>
          </p:nvSpPr>
          <p:spPr>
            <a:xfrm>
              <a:off x="20826" y="36745"/>
              <a:ext cx="0" cy="1604992"/>
            </a:xfrm>
            <a:prstGeom prst="line">
              <a:avLst/>
            </a:prstGeom>
            <a:ln cap="flat" w="36745">
              <a:solidFill>
                <a:srgbClr val="000000"/>
              </a:solidFill>
              <a:prstDash val="solid"/>
              <a:headEnd type="none" len="sm" w="sm"/>
              <a:tailEnd type="none" len="sm" w="sm"/>
            </a:ln>
          </p:spPr>
        </p:sp>
        <p:sp>
          <p:nvSpPr>
            <p:cNvPr name="AutoShape 30" id="30"/>
            <p:cNvSpPr/>
            <p:nvPr/>
          </p:nvSpPr>
          <p:spPr>
            <a:xfrm>
              <a:off x="9380776" y="36745"/>
              <a:ext cx="20826" cy="1627798"/>
            </a:xfrm>
            <a:prstGeom prst="line">
              <a:avLst/>
            </a:prstGeom>
            <a:ln cap="flat" w="36745">
              <a:solidFill>
                <a:srgbClr val="000000"/>
              </a:solidFill>
              <a:prstDash val="solid"/>
              <a:headEnd type="none" len="sm" w="sm"/>
              <a:tailEnd type="none" len="sm" w="sm"/>
            </a:ln>
          </p:spPr>
        </p:sp>
        <p:sp>
          <p:nvSpPr>
            <p:cNvPr name="TextBox 31" id="31"/>
            <p:cNvSpPr txBox="true"/>
            <p:nvPr/>
          </p:nvSpPr>
          <p:spPr>
            <a:xfrm rot="0">
              <a:off x="843272" y="188990"/>
              <a:ext cx="7715058" cy="556683"/>
            </a:xfrm>
            <a:prstGeom prst="rect">
              <a:avLst/>
            </a:prstGeom>
          </p:spPr>
          <p:txBody>
            <a:bodyPr anchor="t" rtlCol="false" tIns="0" lIns="0" bIns="0" rIns="0">
              <a:spAutoFit/>
            </a:bodyPr>
            <a:lstStyle/>
            <a:p>
              <a:pPr algn="ctr">
                <a:lnSpc>
                  <a:spcPts val="3499"/>
                </a:lnSpc>
              </a:pPr>
              <a:r>
                <a:rPr lang="en-US" sz="2499">
                  <a:solidFill>
                    <a:srgbClr val="2A2E3A"/>
                  </a:solidFill>
                  <a:latin typeface="Arial"/>
                  <a:ea typeface="Arial"/>
                  <a:cs typeface="Arial"/>
                  <a:sym typeface="Arial"/>
                </a:rPr>
                <a:t>Sinh viên thực hiện: Nguyễn Tiến Đạt </a:t>
              </a:r>
            </a:p>
          </p:txBody>
        </p:sp>
        <p:sp>
          <p:nvSpPr>
            <p:cNvPr name="TextBox 32" id="32"/>
            <p:cNvSpPr txBox="true"/>
            <p:nvPr/>
          </p:nvSpPr>
          <p:spPr>
            <a:xfrm rot="0">
              <a:off x="289591" y="868618"/>
              <a:ext cx="8822419" cy="556683"/>
            </a:xfrm>
            <a:prstGeom prst="rect">
              <a:avLst/>
            </a:prstGeom>
          </p:spPr>
          <p:txBody>
            <a:bodyPr anchor="t" rtlCol="false" tIns="0" lIns="0" bIns="0" rIns="0">
              <a:spAutoFit/>
            </a:bodyPr>
            <a:lstStyle/>
            <a:p>
              <a:pPr algn="ctr">
                <a:lnSpc>
                  <a:spcPts val="3499"/>
                </a:lnSpc>
              </a:pPr>
              <a:r>
                <a:rPr lang="en-US" sz="2499">
                  <a:solidFill>
                    <a:srgbClr val="2A2E3A"/>
                  </a:solidFill>
                  <a:latin typeface="Arial"/>
                  <a:ea typeface="Arial"/>
                  <a:cs typeface="Arial"/>
                  <a:sym typeface="Arial"/>
                </a:rPr>
                <a:t>Giảng viên hướng dẫn: Th.S Lê Đức Quang</a:t>
              </a:r>
            </a:p>
          </p:txBody>
        </p:sp>
      </p:grpSp>
      <p:sp>
        <p:nvSpPr>
          <p:cNvPr name="TextBox 33" id="33"/>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000000"/>
                </a:solidFill>
                <a:latin typeface="Arial"/>
                <a:ea typeface="Arial"/>
                <a:cs typeface="Arial"/>
                <a:sym typeface="Arial"/>
              </a:rPr>
              <a:t>1/16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514350" y="1472125"/>
            <a:ext cx="17259300" cy="8049451"/>
            <a:chOff x="0" y="0"/>
            <a:chExt cx="4545659" cy="2120020"/>
          </a:xfrm>
        </p:grpSpPr>
        <p:sp>
          <p:nvSpPr>
            <p:cNvPr name="Freeform 3" id="3"/>
            <p:cNvSpPr/>
            <p:nvPr/>
          </p:nvSpPr>
          <p:spPr>
            <a:xfrm flipH="false" flipV="false" rot="0">
              <a:off x="0" y="0"/>
              <a:ext cx="4545659" cy="2120020"/>
            </a:xfrm>
            <a:custGeom>
              <a:avLst/>
              <a:gdLst/>
              <a:ahLst/>
              <a:cxnLst/>
              <a:rect r="r" b="b" t="t" l="l"/>
              <a:pathLst>
                <a:path h="2120020" w="4545659">
                  <a:moveTo>
                    <a:pt x="0" y="0"/>
                  </a:moveTo>
                  <a:lnTo>
                    <a:pt x="4545659" y="0"/>
                  </a:lnTo>
                  <a:lnTo>
                    <a:pt x="4545659" y="2120020"/>
                  </a:lnTo>
                  <a:lnTo>
                    <a:pt x="0" y="2120020"/>
                  </a:lnTo>
                  <a:close/>
                </a:path>
              </a:pathLst>
            </a:custGeom>
            <a:solidFill>
              <a:srgbClr val="E8E8E8"/>
            </a:solidFill>
          </p:spPr>
        </p:sp>
        <p:sp>
          <p:nvSpPr>
            <p:cNvPr name="TextBox 4" id="4"/>
            <p:cNvSpPr txBox="true"/>
            <p:nvPr/>
          </p:nvSpPr>
          <p:spPr>
            <a:xfrm>
              <a:off x="0" y="-57150"/>
              <a:ext cx="4545659" cy="2177170"/>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691049" y="393752"/>
            <a:ext cx="17259300" cy="752475"/>
          </a:xfrm>
          <a:prstGeom prst="rect">
            <a:avLst/>
          </a:prstGeom>
        </p:spPr>
        <p:txBody>
          <a:bodyPr anchor="t" rtlCol="false" tIns="0" lIns="0" bIns="0" rIns="0">
            <a:spAutoFit/>
          </a:bodyPr>
          <a:lstStyle/>
          <a:p>
            <a:pPr algn="ctr">
              <a:lnSpc>
                <a:spcPts val="5850"/>
              </a:lnSpc>
            </a:pPr>
            <a:r>
              <a:rPr lang="en-US" b="true" sz="4500">
                <a:solidFill>
                  <a:srgbClr val="F4F4F4"/>
                </a:solidFill>
                <a:latin typeface="Arial Bold"/>
                <a:ea typeface="Arial Bold"/>
                <a:cs typeface="Arial Bold"/>
                <a:sym typeface="Arial Bold"/>
              </a:rPr>
              <a:t>CHƯƠNG</a:t>
            </a:r>
            <a:r>
              <a:rPr lang="en-US" b="true" sz="4500">
                <a:solidFill>
                  <a:srgbClr val="F4F4F4"/>
                </a:solidFill>
                <a:latin typeface="Arial Bold"/>
                <a:ea typeface="Arial Bold"/>
                <a:cs typeface="Arial Bold"/>
                <a:sym typeface="Arial Bold"/>
              </a:rPr>
              <a:t> III: PHÂN TÍCH VÀ ĐẶC TẢ YÊU CẦU ĐỀ BÀI</a:t>
            </a:r>
          </a:p>
        </p:txBody>
      </p:sp>
      <p:sp>
        <p:nvSpPr>
          <p:cNvPr name="TextBox 6" id="6"/>
          <p:cNvSpPr txBox="true"/>
          <p:nvPr/>
        </p:nvSpPr>
        <p:spPr>
          <a:xfrm rot="0">
            <a:off x="1241701" y="9623229"/>
            <a:ext cx="6149459" cy="457836"/>
          </a:xfrm>
          <a:prstGeom prst="rect">
            <a:avLst/>
          </a:prstGeom>
        </p:spPr>
        <p:txBody>
          <a:bodyPr anchor="t" rtlCol="false" tIns="0" lIns="0" bIns="0" rIns="0">
            <a:spAutoFit/>
          </a:bodyPr>
          <a:lstStyle/>
          <a:p>
            <a:pPr algn="ctr">
              <a:lnSpc>
                <a:spcPts val="3639"/>
              </a:lnSpc>
              <a:spcBef>
                <a:spcPct val="0"/>
              </a:spcBef>
            </a:pPr>
            <a:r>
              <a:rPr lang="en-US" sz="2599">
                <a:solidFill>
                  <a:srgbClr val="F9B680"/>
                </a:solidFill>
                <a:latin typeface="Arial"/>
                <a:ea typeface="Arial"/>
                <a:cs typeface="Arial"/>
                <a:sym typeface="Arial"/>
              </a:rPr>
              <a:t> Biểu đồ Use case tổng quát của hệ thống</a:t>
            </a:r>
          </a:p>
        </p:txBody>
      </p:sp>
      <p:grpSp>
        <p:nvGrpSpPr>
          <p:cNvPr name="Group 7" id="7"/>
          <p:cNvGrpSpPr/>
          <p:nvPr/>
        </p:nvGrpSpPr>
        <p:grpSpPr>
          <a:xfrm rot="0">
            <a:off x="8296377" y="4932276"/>
            <a:ext cx="10292128" cy="452438"/>
            <a:chOff x="0" y="0"/>
            <a:chExt cx="13722837" cy="603251"/>
          </a:xfrm>
        </p:grpSpPr>
        <p:sp>
          <p:nvSpPr>
            <p:cNvPr name="TextBox 8" id="8"/>
            <p:cNvSpPr txBox="true"/>
            <p:nvPr/>
          </p:nvSpPr>
          <p:spPr>
            <a:xfrm rot="0">
              <a:off x="1352236" y="-76200"/>
              <a:ext cx="12370601"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Duyệt</a:t>
              </a:r>
              <a:r>
                <a:rPr lang="en-US" sz="2799" u="none">
                  <a:solidFill>
                    <a:srgbClr val="2A2E3A"/>
                  </a:solidFill>
                  <a:latin typeface="Arial"/>
                  <a:ea typeface="Arial"/>
                  <a:cs typeface="Arial"/>
                  <a:sym typeface="Arial"/>
                </a:rPr>
                <a:t> và kích hoạt các công ty mới đăng ký</a:t>
              </a:r>
            </a:p>
          </p:txBody>
        </p:sp>
        <p:sp>
          <p:nvSpPr>
            <p:cNvPr name="Freeform 9" id="9"/>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8296377" y="5987874"/>
            <a:ext cx="9864437" cy="452438"/>
            <a:chOff x="0" y="0"/>
            <a:chExt cx="13152583" cy="603251"/>
          </a:xfrm>
        </p:grpSpPr>
        <p:sp>
          <p:nvSpPr>
            <p:cNvPr name="TextBox 11" id="11"/>
            <p:cNvSpPr txBox="true"/>
            <p:nvPr/>
          </p:nvSpPr>
          <p:spPr>
            <a:xfrm rot="0">
              <a:off x="1352236" y="-76200"/>
              <a:ext cx="11800347"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Quản</a:t>
              </a:r>
              <a:r>
                <a:rPr lang="en-US" sz="2799" u="none">
                  <a:solidFill>
                    <a:srgbClr val="2A2E3A"/>
                  </a:solidFill>
                  <a:latin typeface="Arial"/>
                  <a:ea typeface="Arial"/>
                  <a:cs typeface="Arial"/>
                  <a:sym typeface="Arial"/>
                </a:rPr>
                <a:t> lý người dùng: ứng viên, HR và admin công ty</a:t>
              </a:r>
            </a:p>
          </p:txBody>
        </p:sp>
        <p:sp>
          <p:nvSpPr>
            <p:cNvPr name="Freeform 12" id="12"/>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8296377" y="7979120"/>
            <a:ext cx="9263428" cy="919480"/>
            <a:chOff x="0" y="0"/>
            <a:chExt cx="12351237" cy="1225974"/>
          </a:xfrm>
        </p:grpSpPr>
        <p:sp>
          <p:nvSpPr>
            <p:cNvPr name="TextBox 14" id="14"/>
            <p:cNvSpPr txBox="true"/>
            <p:nvPr/>
          </p:nvSpPr>
          <p:spPr>
            <a:xfrm rot="0">
              <a:off x="1352236" y="-76200"/>
              <a:ext cx="10999001" cy="13021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Xem thống kê tổng quan: công ty mới,</a:t>
              </a:r>
              <a:r>
                <a:rPr lang="en-US" sz="2799" u="none">
                  <a:solidFill>
                    <a:srgbClr val="2A2E3A"/>
                  </a:solidFill>
                  <a:latin typeface="Arial"/>
                  <a:ea typeface="Arial"/>
                  <a:cs typeface="Arial"/>
                  <a:sym typeface="Arial"/>
                </a:rPr>
                <a:t> ứng viên mới, top kỹ năng và các số liệu hoạt động khác</a:t>
              </a:r>
            </a:p>
          </p:txBody>
        </p:sp>
        <p:sp>
          <p:nvSpPr>
            <p:cNvPr name="Freeform 15" id="15"/>
            <p:cNvSpPr/>
            <p:nvPr/>
          </p:nvSpPr>
          <p:spPr>
            <a:xfrm flipH="false" flipV="false" rot="0">
              <a:off x="0" y="3802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6" id="16"/>
          <p:cNvGrpSpPr/>
          <p:nvPr/>
        </p:nvGrpSpPr>
        <p:grpSpPr>
          <a:xfrm rot="0">
            <a:off x="8296377" y="6983497"/>
            <a:ext cx="10607153" cy="452438"/>
            <a:chOff x="0" y="0"/>
            <a:chExt cx="14142870" cy="603251"/>
          </a:xfrm>
        </p:grpSpPr>
        <p:sp>
          <p:nvSpPr>
            <p:cNvPr name="TextBox 17" id="17"/>
            <p:cNvSpPr txBox="true"/>
            <p:nvPr/>
          </p:nvSpPr>
          <p:spPr>
            <a:xfrm rot="0">
              <a:off x="1352236" y="-76200"/>
              <a:ext cx="12790634"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Giá</a:t>
              </a:r>
              <a:r>
                <a:rPr lang="en-US" sz="2799" u="none">
                  <a:solidFill>
                    <a:srgbClr val="2A2E3A"/>
                  </a:solidFill>
                  <a:latin typeface="Arial"/>
                  <a:ea typeface="Arial"/>
                  <a:cs typeface="Arial"/>
                  <a:sym typeface="Arial"/>
                </a:rPr>
                <a:t>m sát và xử lý nội dung vi phạm</a:t>
              </a:r>
            </a:p>
          </p:txBody>
        </p:sp>
        <p:sp>
          <p:nvSpPr>
            <p:cNvPr name="Freeform 18" id="18"/>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11321755" y="1680970"/>
            <a:ext cx="2777646" cy="2708382"/>
            <a:chOff x="0" y="0"/>
            <a:chExt cx="3703528" cy="3611175"/>
          </a:xfrm>
        </p:grpSpPr>
        <p:grpSp>
          <p:nvGrpSpPr>
            <p:cNvPr name="Group 20" id="20"/>
            <p:cNvGrpSpPr/>
            <p:nvPr/>
          </p:nvGrpSpPr>
          <p:grpSpPr>
            <a:xfrm rot="0">
              <a:off x="0" y="788140"/>
              <a:ext cx="3703528" cy="2823036"/>
              <a:chOff x="0" y="0"/>
              <a:chExt cx="994932" cy="758393"/>
            </a:xfrm>
          </p:grpSpPr>
          <p:sp>
            <p:nvSpPr>
              <p:cNvPr name="Freeform 21" id="21"/>
              <p:cNvSpPr/>
              <p:nvPr/>
            </p:nvSpPr>
            <p:spPr>
              <a:xfrm flipH="false" flipV="false" rot="0">
                <a:off x="0" y="0"/>
                <a:ext cx="994932" cy="758393"/>
              </a:xfrm>
              <a:custGeom>
                <a:avLst/>
                <a:gdLst/>
                <a:ahLst/>
                <a:cxnLst/>
                <a:rect r="r" b="b" t="t" l="l"/>
                <a:pathLst>
                  <a:path h="758393" w="994932">
                    <a:moveTo>
                      <a:pt x="497466" y="0"/>
                    </a:moveTo>
                    <a:cubicBezTo>
                      <a:pt x="222723" y="0"/>
                      <a:pt x="0" y="169772"/>
                      <a:pt x="0" y="379196"/>
                    </a:cubicBezTo>
                    <a:cubicBezTo>
                      <a:pt x="0" y="588621"/>
                      <a:pt x="222723" y="758393"/>
                      <a:pt x="497466" y="758393"/>
                    </a:cubicBezTo>
                    <a:cubicBezTo>
                      <a:pt x="772209" y="758393"/>
                      <a:pt x="994932" y="588621"/>
                      <a:pt x="994932" y="379196"/>
                    </a:cubicBezTo>
                    <a:cubicBezTo>
                      <a:pt x="994932" y="169772"/>
                      <a:pt x="772209" y="0"/>
                      <a:pt x="497466" y="0"/>
                    </a:cubicBezTo>
                    <a:close/>
                  </a:path>
                </a:pathLst>
              </a:custGeom>
              <a:solidFill>
                <a:srgbClr val="F9B680"/>
              </a:solidFill>
            </p:spPr>
          </p:sp>
          <p:sp>
            <p:nvSpPr>
              <p:cNvPr name="TextBox 22" id="22"/>
              <p:cNvSpPr txBox="true"/>
              <p:nvPr/>
            </p:nvSpPr>
            <p:spPr>
              <a:xfrm>
                <a:off x="93275" y="4424"/>
                <a:ext cx="808382" cy="682869"/>
              </a:xfrm>
              <a:prstGeom prst="rect">
                <a:avLst/>
              </a:prstGeom>
            </p:spPr>
            <p:txBody>
              <a:bodyPr anchor="ctr" rtlCol="false" tIns="254000" lIns="254000" bIns="254000" rIns="254000"/>
              <a:lstStyle/>
              <a:p>
                <a:pPr algn="ctr">
                  <a:lnSpc>
                    <a:spcPts val="4199"/>
                  </a:lnSpc>
                </a:pPr>
                <a:r>
                  <a:rPr lang="en-US" b="true" sz="2999">
                    <a:solidFill>
                      <a:srgbClr val="F4F4F4"/>
                    </a:solidFill>
                    <a:latin typeface="Arial Bold"/>
                    <a:ea typeface="Arial Bold"/>
                    <a:cs typeface="Arial Bold"/>
                    <a:sym typeface="Arial Bold"/>
                  </a:rPr>
                  <a:t> Quản trị hệ thống</a:t>
                </a:r>
              </a:p>
            </p:txBody>
          </p:sp>
        </p:grpSp>
        <p:grpSp>
          <p:nvGrpSpPr>
            <p:cNvPr name="Group 23" id="23"/>
            <p:cNvGrpSpPr>
              <a:grpSpLocks noChangeAspect="true"/>
            </p:cNvGrpSpPr>
            <p:nvPr/>
          </p:nvGrpSpPr>
          <p:grpSpPr>
            <a:xfrm rot="0">
              <a:off x="1248820" y="0"/>
              <a:ext cx="1205887" cy="1205883"/>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54899" t="-41363" r="-74961" b="-78544"/>
                </a:stretch>
              </a:blipFill>
            </p:spPr>
          </p:sp>
        </p:grpSp>
      </p:grpSp>
      <p:sp>
        <p:nvSpPr>
          <p:cNvPr name="TextBox 25" id="25"/>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10/16</a:t>
            </a:r>
          </a:p>
        </p:txBody>
      </p:sp>
      <p:sp>
        <p:nvSpPr>
          <p:cNvPr name="Freeform 26" id="26"/>
          <p:cNvSpPr/>
          <p:nvPr/>
        </p:nvSpPr>
        <p:spPr>
          <a:xfrm flipH="false" flipV="false" rot="0">
            <a:off x="763599" y="1901156"/>
            <a:ext cx="7028091" cy="7112881"/>
          </a:xfrm>
          <a:custGeom>
            <a:avLst/>
            <a:gdLst/>
            <a:ahLst/>
            <a:cxnLst/>
            <a:rect r="r" b="b" t="t" l="l"/>
            <a:pathLst>
              <a:path h="7112881" w="7028091">
                <a:moveTo>
                  <a:pt x="0" y="0"/>
                </a:moveTo>
                <a:lnTo>
                  <a:pt x="7028091" y="0"/>
                </a:lnTo>
                <a:lnTo>
                  <a:pt x="7028091" y="7112881"/>
                </a:lnTo>
                <a:lnTo>
                  <a:pt x="0" y="7112881"/>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514350" y="606065"/>
            <a:ext cx="17259300" cy="8904833"/>
            <a:chOff x="0" y="0"/>
            <a:chExt cx="4545659" cy="2345306"/>
          </a:xfrm>
        </p:grpSpPr>
        <p:sp>
          <p:nvSpPr>
            <p:cNvPr name="Freeform 3" id="3"/>
            <p:cNvSpPr/>
            <p:nvPr/>
          </p:nvSpPr>
          <p:spPr>
            <a:xfrm flipH="false" flipV="false" rot="0">
              <a:off x="0" y="0"/>
              <a:ext cx="4545659" cy="2345306"/>
            </a:xfrm>
            <a:custGeom>
              <a:avLst/>
              <a:gdLst/>
              <a:ahLst/>
              <a:cxnLst/>
              <a:rect r="r" b="b" t="t" l="l"/>
              <a:pathLst>
                <a:path h="2345306" w="4545659">
                  <a:moveTo>
                    <a:pt x="0" y="0"/>
                  </a:moveTo>
                  <a:lnTo>
                    <a:pt x="4545659" y="0"/>
                  </a:lnTo>
                  <a:lnTo>
                    <a:pt x="4545659" y="2345306"/>
                  </a:lnTo>
                  <a:lnTo>
                    <a:pt x="0" y="2345306"/>
                  </a:lnTo>
                  <a:close/>
                </a:path>
              </a:pathLst>
            </a:custGeom>
            <a:solidFill>
              <a:srgbClr val="E8E8E8"/>
            </a:solidFill>
          </p:spPr>
        </p:sp>
        <p:sp>
          <p:nvSpPr>
            <p:cNvPr name="TextBox 4" id="4"/>
            <p:cNvSpPr txBox="true"/>
            <p:nvPr/>
          </p:nvSpPr>
          <p:spPr>
            <a:xfrm>
              <a:off x="0" y="-66675"/>
              <a:ext cx="4545659" cy="2411981"/>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2916844" y="606065"/>
            <a:ext cx="12454312" cy="8904833"/>
          </a:xfrm>
          <a:custGeom>
            <a:avLst/>
            <a:gdLst/>
            <a:ahLst/>
            <a:cxnLst/>
            <a:rect r="r" b="b" t="t" l="l"/>
            <a:pathLst>
              <a:path h="8904833" w="12454312">
                <a:moveTo>
                  <a:pt x="0" y="0"/>
                </a:moveTo>
                <a:lnTo>
                  <a:pt x="12454312" y="0"/>
                </a:lnTo>
                <a:lnTo>
                  <a:pt x="12454312" y="8904833"/>
                </a:lnTo>
                <a:lnTo>
                  <a:pt x="0" y="8904833"/>
                </a:lnTo>
                <a:lnTo>
                  <a:pt x="0" y="0"/>
                </a:lnTo>
                <a:close/>
              </a:path>
            </a:pathLst>
          </a:custGeom>
          <a:blipFill>
            <a:blip r:embed="rId2"/>
            <a:stretch>
              <a:fillRect l="0" t="0" r="0" b="0"/>
            </a:stretch>
          </a:blipFill>
        </p:spPr>
      </p:sp>
      <p:sp>
        <p:nvSpPr>
          <p:cNvPr name="TextBox 6" id="6"/>
          <p:cNvSpPr txBox="true"/>
          <p:nvPr/>
        </p:nvSpPr>
        <p:spPr>
          <a:xfrm rot="0">
            <a:off x="7108746" y="9594539"/>
            <a:ext cx="4070509" cy="540386"/>
          </a:xfrm>
          <a:prstGeom prst="rect">
            <a:avLst/>
          </a:prstGeom>
        </p:spPr>
        <p:txBody>
          <a:bodyPr anchor="t" rtlCol="false" tIns="0" lIns="0" bIns="0" rIns="0">
            <a:spAutoFit/>
          </a:bodyPr>
          <a:lstStyle/>
          <a:p>
            <a:pPr algn="ctr">
              <a:lnSpc>
                <a:spcPts val="4339"/>
              </a:lnSpc>
              <a:spcBef>
                <a:spcPct val="0"/>
              </a:spcBef>
            </a:pPr>
            <a:r>
              <a:rPr lang="en-US" sz="3099">
                <a:solidFill>
                  <a:srgbClr val="F9B680"/>
                </a:solidFill>
                <a:latin typeface="Arial"/>
                <a:ea typeface="Arial"/>
                <a:cs typeface="Arial"/>
                <a:sym typeface="Arial"/>
              </a:rPr>
              <a:t>Biểu đồ Class hệ thống</a:t>
            </a:r>
          </a:p>
        </p:txBody>
      </p:sp>
      <p:sp>
        <p:nvSpPr>
          <p:cNvPr name="TextBox 7" id="7"/>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11/16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7130480" cy="10287000"/>
          </a:xfrm>
          <a:custGeom>
            <a:avLst/>
            <a:gdLst/>
            <a:ahLst/>
            <a:cxnLst/>
            <a:rect r="r" b="b" t="t" l="l"/>
            <a:pathLst>
              <a:path h="10287000" w="27130480">
                <a:moveTo>
                  <a:pt x="0" y="0"/>
                </a:moveTo>
                <a:lnTo>
                  <a:pt x="27130480" y="0"/>
                </a:lnTo>
                <a:lnTo>
                  <a:pt x="271304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34778" r="0" b="-13392"/>
            </a:stretch>
          </a:blipFill>
        </p:spPr>
      </p:sp>
      <p:sp>
        <p:nvSpPr>
          <p:cNvPr name="Freeform 3" id="3"/>
          <p:cNvSpPr/>
          <p:nvPr/>
        </p:nvSpPr>
        <p:spPr>
          <a:xfrm flipH="false" flipV="false" rot="0">
            <a:off x="550439" y="1356762"/>
            <a:ext cx="7985927" cy="3963016"/>
          </a:xfrm>
          <a:custGeom>
            <a:avLst/>
            <a:gdLst/>
            <a:ahLst/>
            <a:cxnLst/>
            <a:rect r="r" b="b" t="t" l="l"/>
            <a:pathLst>
              <a:path h="3963016" w="7985927">
                <a:moveTo>
                  <a:pt x="0" y="0"/>
                </a:moveTo>
                <a:lnTo>
                  <a:pt x="7985927" y="0"/>
                </a:lnTo>
                <a:lnTo>
                  <a:pt x="7985927" y="3963016"/>
                </a:lnTo>
                <a:lnTo>
                  <a:pt x="0" y="3963016"/>
                </a:lnTo>
                <a:lnTo>
                  <a:pt x="0" y="0"/>
                </a:lnTo>
                <a:close/>
              </a:path>
            </a:pathLst>
          </a:custGeom>
          <a:blipFill>
            <a:blip r:embed="rId4"/>
            <a:stretch>
              <a:fillRect l="0" t="0" r="0" b="0"/>
            </a:stretch>
          </a:blipFill>
        </p:spPr>
      </p:sp>
      <p:sp>
        <p:nvSpPr>
          <p:cNvPr name="Freeform 4" id="4"/>
          <p:cNvSpPr/>
          <p:nvPr/>
        </p:nvSpPr>
        <p:spPr>
          <a:xfrm flipH="false" flipV="false" rot="0">
            <a:off x="9727107" y="1356762"/>
            <a:ext cx="7965862" cy="3963016"/>
          </a:xfrm>
          <a:custGeom>
            <a:avLst/>
            <a:gdLst/>
            <a:ahLst/>
            <a:cxnLst/>
            <a:rect r="r" b="b" t="t" l="l"/>
            <a:pathLst>
              <a:path h="3963016" w="7965862">
                <a:moveTo>
                  <a:pt x="0" y="0"/>
                </a:moveTo>
                <a:lnTo>
                  <a:pt x="7965862" y="0"/>
                </a:lnTo>
                <a:lnTo>
                  <a:pt x="7965862" y="3963016"/>
                </a:lnTo>
                <a:lnTo>
                  <a:pt x="0" y="3963016"/>
                </a:lnTo>
                <a:lnTo>
                  <a:pt x="0" y="0"/>
                </a:lnTo>
                <a:close/>
              </a:path>
            </a:pathLst>
          </a:custGeom>
          <a:blipFill>
            <a:blip r:embed="rId5"/>
            <a:stretch>
              <a:fillRect l="0" t="0" r="0" b="0"/>
            </a:stretch>
          </a:blipFill>
        </p:spPr>
      </p:sp>
      <p:sp>
        <p:nvSpPr>
          <p:cNvPr name="Freeform 5" id="5"/>
          <p:cNvSpPr/>
          <p:nvPr/>
        </p:nvSpPr>
        <p:spPr>
          <a:xfrm flipH="false" flipV="false" rot="0">
            <a:off x="550439" y="6043929"/>
            <a:ext cx="7985927" cy="3943051"/>
          </a:xfrm>
          <a:custGeom>
            <a:avLst/>
            <a:gdLst/>
            <a:ahLst/>
            <a:cxnLst/>
            <a:rect r="r" b="b" t="t" l="l"/>
            <a:pathLst>
              <a:path h="3943051" w="7985927">
                <a:moveTo>
                  <a:pt x="0" y="0"/>
                </a:moveTo>
                <a:lnTo>
                  <a:pt x="7985927" y="0"/>
                </a:lnTo>
                <a:lnTo>
                  <a:pt x="7985927" y="3943052"/>
                </a:lnTo>
                <a:lnTo>
                  <a:pt x="0" y="3943052"/>
                </a:lnTo>
                <a:lnTo>
                  <a:pt x="0" y="0"/>
                </a:lnTo>
                <a:close/>
              </a:path>
            </a:pathLst>
          </a:custGeom>
          <a:blipFill>
            <a:blip r:embed="rId6"/>
            <a:stretch>
              <a:fillRect l="0" t="0" r="0" b="0"/>
            </a:stretch>
          </a:blipFill>
        </p:spPr>
      </p:sp>
      <p:sp>
        <p:nvSpPr>
          <p:cNvPr name="Freeform 6" id="6"/>
          <p:cNvSpPr/>
          <p:nvPr/>
        </p:nvSpPr>
        <p:spPr>
          <a:xfrm flipH="false" flipV="false" rot="0">
            <a:off x="9747273" y="6043929"/>
            <a:ext cx="7945695" cy="3943051"/>
          </a:xfrm>
          <a:custGeom>
            <a:avLst/>
            <a:gdLst/>
            <a:ahLst/>
            <a:cxnLst/>
            <a:rect r="r" b="b" t="t" l="l"/>
            <a:pathLst>
              <a:path h="3943051" w="7945695">
                <a:moveTo>
                  <a:pt x="0" y="0"/>
                </a:moveTo>
                <a:lnTo>
                  <a:pt x="7945696" y="0"/>
                </a:lnTo>
                <a:lnTo>
                  <a:pt x="7945696" y="3943052"/>
                </a:lnTo>
                <a:lnTo>
                  <a:pt x="0" y="3943052"/>
                </a:lnTo>
                <a:lnTo>
                  <a:pt x="0" y="0"/>
                </a:lnTo>
                <a:close/>
              </a:path>
            </a:pathLst>
          </a:custGeom>
          <a:blipFill>
            <a:blip r:embed="rId7"/>
            <a:stretch>
              <a:fillRect l="0" t="0" r="0" b="0"/>
            </a:stretch>
          </a:blipFill>
        </p:spPr>
      </p:sp>
      <p:sp>
        <p:nvSpPr>
          <p:cNvPr name="TextBox 7" id="7"/>
          <p:cNvSpPr txBox="true"/>
          <p:nvPr/>
        </p:nvSpPr>
        <p:spPr>
          <a:xfrm rot="0">
            <a:off x="2024146" y="247649"/>
            <a:ext cx="14239708" cy="781051"/>
          </a:xfrm>
          <a:prstGeom prst="rect">
            <a:avLst/>
          </a:prstGeom>
        </p:spPr>
        <p:txBody>
          <a:bodyPr anchor="t" rtlCol="false" tIns="0" lIns="0" bIns="0" rIns="0">
            <a:spAutoFit/>
          </a:bodyPr>
          <a:lstStyle/>
          <a:p>
            <a:pPr algn="ctr">
              <a:lnSpc>
                <a:spcPts val="6299"/>
              </a:lnSpc>
            </a:pPr>
            <a:r>
              <a:rPr lang="en-US" b="true" sz="4499">
                <a:solidFill>
                  <a:srgbClr val="FFFFFF"/>
                </a:solidFill>
                <a:latin typeface="Arial Bold"/>
                <a:ea typeface="Arial Bold"/>
                <a:cs typeface="Arial Bold"/>
                <a:sym typeface="Arial Bold"/>
              </a:rPr>
              <a:t>CHƯƠNG IV: KẾT QUẢ VÀ HƯỚNG PHÁT TRIỂN</a:t>
            </a:r>
          </a:p>
        </p:txBody>
      </p:sp>
      <p:sp>
        <p:nvSpPr>
          <p:cNvPr name="TextBox 8" id="8"/>
          <p:cNvSpPr txBox="true"/>
          <p:nvPr/>
        </p:nvSpPr>
        <p:spPr>
          <a:xfrm rot="0">
            <a:off x="6385613" y="5377054"/>
            <a:ext cx="6257452" cy="533400"/>
          </a:xfrm>
          <a:prstGeom prst="rect">
            <a:avLst/>
          </a:prstGeom>
        </p:spPr>
        <p:txBody>
          <a:bodyPr anchor="t" rtlCol="false" tIns="0" lIns="0" bIns="0" rIns="0">
            <a:spAutoFit/>
          </a:bodyPr>
          <a:lstStyle/>
          <a:p>
            <a:pPr algn="ctr">
              <a:lnSpc>
                <a:spcPts val="4200"/>
              </a:lnSpc>
            </a:pPr>
            <a:r>
              <a:rPr lang="en-US" b="true" sz="3000">
                <a:solidFill>
                  <a:srgbClr val="F9B680"/>
                </a:solidFill>
                <a:latin typeface="Arial Bold"/>
                <a:ea typeface="Arial Bold"/>
                <a:cs typeface="Arial Bold"/>
                <a:sym typeface="Arial Bold"/>
              </a:rPr>
              <a:t>Một số giao</a:t>
            </a:r>
            <a:r>
              <a:rPr lang="en-US" b="true" sz="3000" u="none">
                <a:solidFill>
                  <a:srgbClr val="F9B680"/>
                </a:solidFill>
                <a:latin typeface="Arial Bold"/>
                <a:ea typeface="Arial Bold"/>
                <a:cs typeface="Arial Bold"/>
                <a:sym typeface="Arial Bold"/>
              </a:rPr>
              <a:t> diện cho ứng viên</a:t>
            </a:r>
          </a:p>
        </p:txBody>
      </p:sp>
      <p:sp>
        <p:nvSpPr>
          <p:cNvPr name="TextBox 9" id="9"/>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12/16</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7130480" cy="10287000"/>
          </a:xfrm>
          <a:custGeom>
            <a:avLst/>
            <a:gdLst/>
            <a:ahLst/>
            <a:cxnLst/>
            <a:rect r="r" b="b" t="t" l="l"/>
            <a:pathLst>
              <a:path h="10287000" w="27130480">
                <a:moveTo>
                  <a:pt x="0" y="0"/>
                </a:moveTo>
                <a:lnTo>
                  <a:pt x="27130480" y="0"/>
                </a:lnTo>
                <a:lnTo>
                  <a:pt x="271304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34778" r="0" b="-13392"/>
            </a:stretch>
          </a:blipFill>
        </p:spPr>
      </p:sp>
      <p:sp>
        <p:nvSpPr>
          <p:cNvPr name="Freeform 3" id="3"/>
          <p:cNvSpPr/>
          <p:nvPr/>
        </p:nvSpPr>
        <p:spPr>
          <a:xfrm flipH="false" flipV="false" rot="0">
            <a:off x="550439" y="1356762"/>
            <a:ext cx="7985927" cy="3972999"/>
          </a:xfrm>
          <a:custGeom>
            <a:avLst/>
            <a:gdLst/>
            <a:ahLst/>
            <a:cxnLst/>
            <a:rect r="r" b="b" t="t" l="l"/>
            <a:pathLst>
              <a:path h="3972999" w="7985927">
                <a:moveTo>
                  <a:pt x="0" y="0"/>
                </a:moveTo>
                <a:lnTo>
                  <a:pt x="7985927" y="0"/>
                </a:lnTo>
                <a:lnTo>
                  <a:pt x="7985927" y="3972998"/>
                </a:lnTo>
                <a:lnTo>
                  <a:pt x="0" y="3972998"/>
                </a:lnTo>
                <a:lnTo>
                  <a:pt x="0" y="0"/>
                </a:lnTo>
                <a:close/>
              </a:path>
            </a:pathLst>
          </a:custGeom>
          <a:blipFill>
            <a:blip r:embed="rId4"/>
            <a:stretch>
              <a:fillRect l="0" t="0" r="0" b="0"/>
            </a:stretch>
          </a:blipFill>
        </p:spPr>
      </p:sp>
      <p:sp>
        <p:nvSpPr>
          <p:cNvPr name="Freeform 4" id="4"/>
          <p:cNvSpPr/>
          <p:nvPr/>
        </p:nvSpPr>
        <p:spPr>
          <a:xfrm flipH="false" flipV="false" rot="0">
            <a:off x="9747273" y="1356762"/>
            <a:ext cx="7945695" cy="3933119"/>
          </a:xfrm>
          <a:custGeom>
            <a:avLst/>
            <a:gdLst/>
            <a:ahLst/>
            <a:cxnLst/>
            <a:rect r="r" b="b" t="t" l="l"/>
            <a:pathLst>
              <a:path h="3933119" w="7945695">
                <a:moveTo>
                  <a:pt x="0" y="0"/>
                </a:moveTo>
                <a:lnTo>
                  <a:pt x="7945696" y="0"/>
                </a:lnTo>
                <a:lnTo>
                  <a:pt x="7945696" y="3933119"/>
                </a:lnTo>
                <a:lnTo>
                  <a:pt x="0" y="3933119"/>
                </a:lnTo>
                <a:lnTo>
                  <a:pt x="0" y="0"/>
                </a:lnTo>
                <a:close/>
              </a:path>
            </a:pathLst>
          </a:custGeom>
          <a:blipFill>
            <a:blip r:embed="rId5"/>
            <a:stretch>
              <a:fillRect l="0" t="0" r="0" b="0"/>
            </a:stretch>
          </a:blipFill>
        </p:spPr>
      </p:sp>
      <p:sp>
        <p:nvSpPr>
          <p:cNvPr name="Freeform 5" id="5"/>
          <p:cNvSpPr/>
          <p:nvPr/>
        </p:nvSpPr>
        <p:spPr>
          <a:xfrm flipH="false" flipV="false" rot="0">
            <a:off x="550439" y="6023965"/>
            <a:ext cx="7985927" cy="3963016"/>
          </a:xfrm>
          <a:custGeom>
            <a:avLst/>
            <a:gdLst/>
            <a:ahLst/>
            <a:cxnLst/>
            <a:rect r="r" b="b" t="t" l="l"/>
            <a:pathLst>
              <a:path h="3963016" w="7985927">
                <a:moveTo>
                  <a:pt x="0" y="0"/>
                </a:moveTo>
                <a:lnTo>
                  <a:pt x="7985927" y="0"/>
                </a:lnTo>
                <a:lnTo>
                  <a:pt x="7985927" y="3963016"/>
                </a:lnTo>
                <a:lnTo>
                  <a:pt x="0" y="3963016"/>
                </a:lnTo>
                <a:lnTo>
                  <a:pt x="0" y="0"/>
                </a:lnTo>
                <a:close/>
              </a:path>
            </a:pathLst>
          </a:custGeom>
          <a:blipFill>
            <a:blip r:embed="rId6"/>
            <a:stretch>
              <a:fillRect l="0" t="0" r="0" b="0"/>
            </a:stretch>
          </a:blipFill>
        </p:spPr>
      </p:sp>
      <p:sp>
        <p:nvSpPr>
          <p:cNvPr name="Freeform 6" id="6"/>
          <p:cNvSpPr/>
          <p:nvPr/>
        </p:nvSpPr>
        <p:spPr>
          <a:xfrm flipH="false" flipV="false" rot="0">
            <a:off x="9747273" y="6023965"/>
            <a:ext cx="7945695" cy="3933119"/>
          </a:xfrm>
          <a:custGeom>
            <a:avLst/>
            <a:gdLst/>
            <a:ahLst/>
            <a:cxnLst/>
            <a:rect r="r" b="b" t="t" l="l"/>
            <a:pathLst>
              <a:path h="3933119" w="7945695">
                <a:moveTo>
                  <a:pt x="0" y="0"/>
                </a:moveTo>
                <a:lnTo>
                  <a:pt x="7945696" y="0"/>
                </a:lnTo>
                <a:lnTo>
                  <a:pt x="7945696" y="3933119"/>
                </a:lnTo>
                <a:lnTo>
                  <a:pt x="0" y="3933119"/>
                </a:lnTo>
                <a:lnTo>
                  <a:pt x="0" y="0"/>
                </a:lnTo>
                <a:close/>
              </a:path>
            </a:pathLst>
          </a:custGeom>
          <a:blipFill>
            <a:blip r:embed="rId7"/>
            <a:stretch>
              <a:fillRect l="0" t="0" r="0" b="0"/>
            </a:stretch>
          </a:blipFill>
        </p:spPr>
      </p:sp>
      <p:sp>
        <p:nvSpPr>
          <p:cNvPr name="TextBox 7" id="7"/>
          <p:cNvSpPr txBox="true"/>
          <p:nvPr/>
        </p:nvSpPr>
        <p:spPr>
          <a:xfrm rot="0">
            <a:off x="2287088" y="247649"/>
            <a:ext cx="13713823" cy="781051"/>
          </a:xfrm>
          <a:prstGeom prst="rect">
            <a:avLst/>
          </a:prstGeom>
        </p:spPr>
        <p:txBody>
          <a:bodyPr anchor="t" rtlCol="false" tIns="0" lIns="0" bIns="0" rIns="0">
            <a:spAutoFit/>
          </a:bodyPr>
          <a:lstStyle/>
          <a:p>
            <a:pPr algn="ctr">
              <a:lnSpc>
                <a:spcPts val="6299"/>
              </a:lnSpc>
            </a:pPr>
            <a:r>
              <a:rPr lang="en-US" b="true" sz="4499">
                <a:solidFill>
                  <a:srgbClr val="FFFFFF"/>
                </a:solidFill>
                <a:latin typeface="Arial Bold"/>
                <a:ea typeface="Arial Bold"/>
                <a:cs typeface="Arial Bold"/>
                <a:sym typeface="Arial Bold"/>
              </a:rPr>
              <a:t>CHƯƠNG IV: KẾT</a:t>
            </a:r>
            <a:r>
              <a:rPr lang="en-US" b="true" sz="4499" u="none">
                <a:solidFill>
                  <a:srgbClr val="FFFFFF"/>
                </a:solidFill>
                <a:latin typeface="Arial Bold"/>
                <a:ea typeface="Arial Bold"/>
                <a:cs typeface="Arial Bold"/>
                <a:sym typeface="Arial Bold"/>
              </a:rPr>
              <a:t> QUẢ VÀ HƯỚNG PHÁT TRIỂN</a:t>
            </a:r>
          </a:p>
        </p:txBody>
      </p:sp>
      <p:sp>
        <p:nvSpPr>
          <p:cNvPr name="TextBox 8" id="8"/>
          <p:cNvSpPr txBox="true"/>
          <p:nvPr/>
        </p:nvSpPr>
        <p:spPr>
          <a:xfrm rot="0">
            <a:off x="6385613" y="5382045"/>
            <a:ext cx="5516774" cy="533400"/>
          </a:xfrm>
          <a:prstGeom prst="rect">
            <a:avLst/>
          </a:prstGeom>
        </p:spPr>
        <p:txBody>
          <a:bodyPr anchor="t" rtlCol="false" tIns="0" lIns="0" bIns="0" rIns="0">
            <a:spAutoFit/>
          </a:bodyPr>
          <a:lstStyle/>
          <a:p>
            <a:pPr algn="ctr">
              <a:lnSpc>
                <a:spcPts val="4200"/>
              </a:lnSpc>
            </a:pPr>
            <a:r>
              <a:rPr lang="en-US" b="true" sz="3000">
                <a:solidFill>
                  <a:srgbClr val="F9B680"/>
                </a:solidFill>
                <a:latin typeface="Arial Bold"/>
                <a:ea typeface="Arial Bold"/>
                <a:cs typeface="Arial Bold"/>
                <a:sym typeface="Arial Bold"/>
              </a:rPr>
              <a:t>Một số giao</a:t>
            </a:r>
            <a:r>
              <a:rPr lang="en-US" b="true" sz="3000" u="none">
                <a:solidFill>
                  <a:srgbClr val="F9B680"/>
                </a:solidFill>
                <a:latin typeface="Arial Bold"/>
                <a:ea typeface="Arial Bold"/>
                <a:cs typeface="Arial Bold"/>
                <a:sym typeface="Arial Bold"/>
              </a:rPr>
              <a:t> diện cho HR</a:t>
            </a:r>
          </a:p>
        </p:txBody>
      </p:sp>
      <p:sp>
        <p:nvSpPr>
          <p:cNvPr name="TextBox 9" id="9"/>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13/16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7130480" cy="10287000"/>
          </a:xfrm>
          <a:custGeom>
            <a:avLst/>
            <a:gdLst/>
            <a:ahLst/>
            <a:cxnLst/>
            <a:rect r="r" b="b" t="t" l="l"/>
            <a:pathLst>
              <a:path h="10287000" w="27130480">
                <a:moveTo>
                  <a:pt x="0" y="0"/>
                </a:moveTo>
                <a:lnTo>
                  <a:pt x="27130480" y="0"/>
                </a:lnTo>
                <a:lnTo>
                  <a:pt x="271304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34778" r="0" b="-13392"/>
            </a:stretch>
          </a:blipFill>
        </p:spPr>
      </p:sp>
      <p:sp>
        <p:nvSpPr>
          <p:cNvPr name="Freeform 3" id="3"/>
          <p:cNvSpPr/>
          <p:nvPr/>
        </p:nvSpPr>
        <p:spPr>
          <a:xfrm flipH="false" flipV="false" rot="0">
            <a:off x="530324" y="1358375"/>
            <a:ext cx="7985927" cy="3972999"/>
          </a:xfrm>
          <a:custGeom>
            <a:avLst/>
            <a:gdLst/>
            <a:ahLst/>
            <a:cxnLst/>
            <a:rect r="r" b="b" t="t" l="l"/>
            <a:pathLst>
              <a:path h="3972999" w="7985927">
                <a:moveTo>
                  <a:pt x="0" y="0"/>
                </a:moveTo>
                <a:lnTo>
                  <a:pt x="7985927" y="0"/>
                </a:lnTo>
                <a:lnTo>
                  <a:pt x="7985927" y="3972999"/>
                </a:lnTo>
                <a:lnTo>
                  <a:pt x="0" y="3972999"/>
                </a:lnTo>
                <a:lnTo>
                  <a:pt x="0" y="0"/>
                </a:lnTo>
                <a:close/>
              </a:path>
            </a:pathLst>
          </a:custGeom>
          <a:blipFill>
            <a:blip r:embed="rId4"/>
            <a:stretch>
              <a:fillRect l="0" t="0" r="0" b="0"/>
            </a:stretch>
          </a:blipFill>
        </p:spPr>
      </p:sp>
      <p:sp>
        <p:nvSpPr>
          <p:cNvPr name="Freeform 4" id="4"/>
          <p:cNvSpPr/>
          <p:nvPr/>
        </p:nvSpPr>
        <p:spPr>
          <a:xfrm flipH="false" flipV="false" rot="0">
            <a:off x="9747273" y="1358375"/>
            <a:ext cx="8002791" cy="3971385"/>
          </a:xfrm>
          <a:custGeom>
            <a:avLst/>
            <a:gdLst/>
            <a:ahLst/>
            <a:cxnLst/>
            <a:rect r="r" b="b" t="t" l="l"/>
            <a:pathLst>
              <a:path h="3971385" w="8002791">
                <a:moveTo>
                  <a:pt x="0" y="0"/>
                </a:moveTo>
                <a:lnTo>
                  <a:pt x="8002791" y="0"/>
                </a:lnTo>
                <a:lnTo>
                  <a:pt x="8002791" y="3971385"/>
                </a:lnTo>
                <a:lnTo>
                  <a:pt x="0" y="3971385"/>
                </a:lnTo>
                <a:lnTo>
                  <a:pt x="0" y="0"/>
                </a:lnTo>
                <a:close/>
              </a:path>
            </a:pathLst>
          </a:custGeom>
          <a:blipFill>
            <a:blip r:embed="rId5"/>
            <a:stretch>
              <a:fillRect l="0" t="0" r="0" b="0"/>
            </a:stretch>
          </a:blipFill>
        </p:spPr>
      </p:sp>
      <p:sp>
        <p:nvSpPr>
          <p:cNvPr name="Freeform 5" id="5"/>
          <p:cNvSpPr/>
          <p:nvPr/>
        </p:nvSpPr>
        <p:spPr>
          <a:xfrm flipH="false" flipV="false" rot="0">
            <a:off x="530324" y="5974233"/>
            <a:ext cx="7976240" cy="3948239"/>
          </a:xfrm>
          <a:custGeom>
            <a:avLst/>
            <a:gdLst/>
            <a:ahLst/>
            <a:cxnLst/>
            <a:rect r="r" b="b" t="t" l="l"/>
            <a:pathLst>
              <a:path h="3948239" w="7976240">
                <a:moveTo>
                  <a:pt x="0" y="0"/>
                </a:moveTo>
                <a:lnTo>
                  <a:pt x="7976240" y="0"/>
                </a:lnTo>
                <a:lnTo>
                  <a:pt x="7976240" y="3948239"/>
                </a:lnTo>
                <a:lnTo>
                  <a:pt x="0" y="3948239"/>
                </a:lnTo>
                <a:lnTo>
                  <a:pt x="0" y="0"/>
                </a:lnTo>
                <a:close/>
              </a:path>
            </a:pathLst>
          </a:custGeom>
          <a:blipFill>
            <a:blip r:embed="rId6"/>
            <a:stretch>
              <a:fillRect l="0" t="0" r="0" b="0"/>
            </a:stretch>
          </a:blipFill>
        </p:spPr>
      </p:sp>
      <p:sp>
        <p:nvSpPr>
          <p:cNvPr name="Freeform 6" id="6"/>
          <p:cNvSpPr/>
          <p:nvPr/>
        </p:nvSpPr>
        <p:spPr>
          <a:xfrm flipH="false" flipV="false" rot="0">
            <a:off x="9747273" y="5975846"/>
            <a:ext cx="8002791" cy="3946625"/>
          </a:xfrm>
          <a:custGeom>
            <a:avLst/>
            <a:gdLst/>
            <a:ahLst/>
            <a:cxnLst/>
            <a:rect r="r" b="b" t="t" l="l"/>
            <a:pathLst>
              <a:path h="3946625" w="8002791">
                <a:moveTo>
                  <a:pt x="0" y="0"/>
                </a:moveTo>
                <a:lnTo>
                  <a:pt x="8002791" y="0"/>
                </a:lnTo>
                <a:lnTo>
                  <a:pt x="8002791" y="3946626"/>
                </a:lnTo>
                <a:lnTo>
                  <a:pt x="0" y="3946626"/>
                </a:lnTo>
                <a:lnTo>
                  <a:pt x="0" y="0"/>
                </a:lnTo>
                <a:close/>
              </a:path>
            </a:pathLst>
          </a:custGeom>
          <a:blipFill>
            <a:blip r:embed="rId7"/>
            <a:stretch>
              <a:fillRect l="0" t="-440" r="0" b="-440"/>
            </a:stretch>
          </a:blipFill>
        </p:spPr>
      </p:sp>
      <p:sp>
        <p:nvSpPr>
          <p:cNvPr name="TextBox 7" id="7"/>
          <p:cNvSpPr txBox="true"/>
          <p:nvPr/>
        </p:nvSpPr>
        <p:spPr>
          <a:xfrm rot="0">
            <a:off x="2199625" y="247649"/>
            <a:ext cx="13888750" cy="781051"/>
          </a:xfrm>
          <a:prstGeom prst="rect">
            <a:avLst/>
          </a:prstGeom>
        </p:spPr>
        <p:txBody>
          <a:bodyPr anchor="t" rtlCol="false" tIns="0" lIns="0" bIns="0" rIns="0">
            <a:spAutoFit/>
          </a:bodyPr>
          <a:lstStyle/>
          <a:p>
            <a:pPr algn="ctr">
              <a:lnSpc>
                <a:spcPts val="6299"/>
              </a:lnSpc>
            </a:pPr>
            <a:r>
              <a:rPr lang="en-US" b="true" sz="4499">
                <a:solidFill>
                  <a:srgbClr val="FFFFFF"/>
                </a:solidFill>
                <a:latin typeface="Arial Bold"/>
                <a:ea typeface="Arial Bold"/>
                <a:cs typeface="Arial Bold"/>
                <a:sym typeface="Arial Bold"/>
              </a:rPr>
              <a:t>CHƯƠNG IV: KẾT</a:t>
            </a:r>
            <a:r>
              <a:rPr lang="en-US" b="true" sz="4499" u="none">
                <a:solidFill>
                  <a:srgbClr val="FFFFFF"/>
                </a:solidFill>
                <a:latin typeface="Arial Bold"/>
                <a:ea typeface="Arial Bold"/>
                <a:cs typeface="Arial Bold"/>
                <a:sym typeface="Arial Bold"/>
              </a:rPr>
              <a:t> QUẢ VÀ HƯỚNG PHÁT TRIỂN</a:t>
            </a:r>
          </a:p>
        </p:txBody>
      </p:sp>
      <p:sp>
        <p:nvSpPr>
          <p:cNvPr name="TextBox 8" id="8"/>
          <p:cNvSpPr txBox="true"/>
          <p:nvPr/>
        </p:nvSpPr>
        <p:spPr>
          <a:xfrm rot="0">
            <a:off x="5735849" y="5347196"/>
            <a:ext cx="7658822" cy="533400"/>
          </a:xfrm>
          <a:prstGeom prst="rect">
            <a:avLst/>
          </a:prstGeom>
        </p:spPr>
        <p:txBody>
          <a:bodyPr anchor="t" rtlCol="false" tIns="0" lIns="0" bIns="0" rIns="0">
            <a:spAutoFit/>
          </a:bodyPr>
          <a:lstStyle/>
          <a:p>
            <a:pPr algn="ctr">
              <a:lnSpc>
                <a:spcPts val="4200"/>
              </a:lnSpc>
            </a:pPr>
            <a:r>
              <a:rPr lang="en-US" b="true" sz="3000">
                <a:solidFill>
                  <a:srgbClr val="F9B680"/>
                </a:solidFill>
                <a:latin typeface="Arial Bold"/>
                <a:ea typeface="Arial Bold"/>
                <a:cs typeface="Arial Bold"/>
                <a:sym typeface="Arial Bold"/>
              </a:rPr>
              <a:t>Một số giao</a:t>
            </a:r>
            <a:r>
              <a:rPr lang="en-US" b="true" sz="3000" u="none">
                <a:solidFill>
                  <a:srgbClr val="F9B680"/>
                </a:solidFill>
                <a:latin typeface="Arial Bold"/>
                <a:ea typeface="Arial Bold"/>
                <a:cs typeface="Arial Bold"/>
                <a:sym typeface="Arial Bold"/>
              </a:rPr>
              <a:t> diện cho Admin hệ thống</a:t>
            </a:r>
          </a:p>
        </p:txBody>
      </p:sp>
      <p:sp>
        <p:nvSpPr>
          <p:cNvPr name="TextBox 9" id="9"/>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14/16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28995" y="3305772"/>
          <a:ext cx="8392088" cy="4146276"/>
        </p:xfrm>
        <a:graphic>
          <a:graphicData uri="http://schemas.openxmlformats.org/drawingml/2006/table">
            <a:tbl>
              <a:tblPr/>
              <a:tblGrid>
                <a:gridCol w="1535578"/>
                <a:gridCol w="6856510"/>
              </a:tblGrid>
              <a:tr h="955401">
                <a:tc>
                  <a:txBody>
                    <a:bodyPr anchor="t" rtlCol="false"/>
                    <a:lstStyle/>
                    <a:p>
                      <a:pPr algn="l">
                        <a:lnSpc>
                          <a:spcPts val="3919"/>
                        </a:lnSpc>
                        <a:defRPr/>
                      </a:pPr>
                      <a:r>
                        <a:rPr lang="en-US" sz="2799">
                          <a:solidFill>
                            <a:srgbClr val="153969"/>
                          </a:solidFill>
                          <a:latin typeface="Arial"/>
                          <a:ea typeface="Arial"/>
                          <a:cs typeface="Arial"/>
                          <a:sym typeface="Arial"/>
                        </a:rPr>
                        <a:t>1</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919"/>
                        </a:lnSpc>
                        <a:defRPr/>
                      </a:pPr>
                      <a:r>
                        <a:rPr lang="en-US" sz="2799">
                          <a:solidFill>
                            <a:srgbClr val="2A2E3A"/>
                          </a:solidFill>
                          <a:latin typeface="Arial"/>
                          <a:ea typeface="Arial"/>
                          <a:cs typeface="Arial"/>
                          <a:sym typeface="Arial"/>
                        </a:rPr>
                        <a:t>Giao diện chưa tối ưu cho thiết bị di động</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228725">
                <a:tc>
                  <a:txBody>
                    <a:bodyPr anchor="t" rtlCol="false"/>
                    <a:lstStyle/>
                    <a:p>
                      <a:pPr algn="l">
                        <a:lnSpc>
                          <a:spcPts val="3919"/>
                        </a:lnSpc>
                        <a:defRPr/>
                      </a:pPr>
                      <a:r>
                        <a:rPr lang="en-US" sz="2799">
                          <a:solidFill>
                            <a:srgbClr val="153969"/>
                          </a:solidFill>
                          <a:latin typeface="Arial"/>
                          <a:ea typeface="Arial"/>
                          <a:cs typeface="Arial"/>
                          <a:sym typeface="Arial"/>
                        </a:rPr>
                        <a:t>2</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919"/>
                        </a:lnSpc>
                        <a:defRPr/>
                      </a:pPr>
                      <a:r>
                        <a:rPr lang="en-US" sz="2799">
                          <a:solidFill>
                            <a:srgbClr val="2A2E3A"/>
                          </a:solidFill>
                          <a:latin typeface="Arial"/>
                          <a:ea typeface="Arial"/>
                          <a:cs typeface="Arial"/>
                          <a:sym typeface="Arial"/>
                        </a:rPr>
                        <a:t>Chưa tích hợp trí tuệ nhân tạo để gợi ý việc làm</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228725">
                <a:tc>
                  <a:txBody>
                    <a:bodyPr anchor="t" rtlCol="false"/>
                    <a:lstStyle/>
                    <a:p>
                      <a:pPr algn="l">
                        <a:lnSpc>
                          <a:spcPts val="3919"/>
                        </a:lnSpc>
                        <a:defRPr/>
                      </a:pPr>
                      <a:r>
                        <a:rPr lang="en-US" sz="2799">
                          <a:solidFill>
                            <a:srgbClr val="153969"/>
                          </a:solidFill>
                          <a:latin typeface="Arial"/>
                          <a:ea typeface="Arial"/>
                          <a:cs typeface="Arial"/>
                          <a:sym typeface="Arial"/>
                        </a:rPr>
                        <a:t>3</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919"/>
                        </a:lnSpc>
                        <a:defRPr/>
                      </a:pPr>
                      <a:r>
                        <a:rPr lang="en-US" sz="2799">
                          <a:solidFill>
                            <a:srgbClr val="2A2E3A"/>
                          </a:solidFill>
                          <a:latin typeface="Arial"/>
                          <a:ea typeface="Arial"/>
                          <a:cs typeface="Arial"/>
                          <a:sym typeface="Arial"/>
                        </a:rPr>
                        <a:t>Chưa triển khai đầy đủ các cơ chế bảo mật nâng cao</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733425">
                <a:tc>
                  <a:txBody>
                    <a:bodyPr anchor="t" rtlCol="false"/>
                    <a:lstStyle/>
                    <a:p>
                      <a:pPr algn="l">
                        <a:lnSpc>
                          <a:spcPts val="3919"/>
                        </a:lnSpc>
                        <a:defRPr/>
                      </a:pPr>
                      <a:r>
                        <a:rPr lang="en-US" sz="2799">
                          <a:solidFill>
                            <a:srgbClr val="153969"/>
                          </a:solidFill>
                          <a:latin typeface="Arial"/>
                          <a:ea typeface="Arial"/>
                          <a:cs typeface="Arial"/>
                          <a:sym typeface="Arial"/>
                        </a:rPr>
                        <a:t>4</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919"/>
                        </a:lnSpc>
                        <a:defRPr/>
                      </a:pPr>
                      <a:r>
                        <a:rPr lang="en-US" sz="2799">
                          <a:solidFill>
                            <a:srgbClr val="2A2E3A"/>
                          </a:solidFill>
                          <a:latin typeface="Arial"/>
                          <a:ea typeface="Arial"/>
                          <a:cs typeface="Arial"/>
                          <a:sym typeface="Arial"/>
                        </a:rPr>
                        <a:t>.....</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9144000" y="3305772"/>
          <a:ext cx="8387826" cy="6915150"/>
        </p:xfrm>
        <a:graphic>
          <a:graphicData uri="http://schemas.openxmlformats.org/drawingml/2006/table">
            <a:tbl>
              <a:tblPr/>
              <a:tblGrid>
                <a:gridCol w="970011"/>
                <a:gridCol w="7417815"/>
              </a:tblGrid>
              <a:tr h="1152525">
                <a:tc>
                  <a:txBody>
                    <a:bodyPr anchor="t" rtlCol="false"/>
                    <a:lstStyle/>
                    <a:p>
                      <a:pPr algn="l">
                        <a:lnSpc>
                          <a:spcPts val="3640"/>
                        </a:lnSpc>
                        <a:defRPr/>
                      </a:pPr>
                      <a:r>
                        <a:rPr lang="en-US" sz="2600" b="true">
                          <a:solidFill>
                            <a:srgbClr val="153969"/>
                          </a:solidFill>
                          <a:latin typeface="Arial Bold"/>
                          <a:ea typeface="Arial Bold"/>
                          <a:cs typeface="Arial Bold"/>
                          <a:sym typeface="Arial Bold"/>
                        </a:rPr>
                        <a:t>1</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640"/>
                        </a:lnSpc>
                        <a:defRPr/>
                      </a:pPr>
                      <a:r>
                        <a:rPr lang="en-US" sz="2600">
                          <a:solidFill>
                            <a:srgbClr val="2A2E3A"/>
                          </a:solidFill>
                          <a:latin typeface="Arial"/>
                          <a:ea typeface="Arial"/>
                          <a:cs typeface="Arial"/>
                          <a:sym typeface="Arial"/>
                        </a:rPr>
                        <a:t>Tí</a:t>
                      </a:r>
                      <a:r>
                        <a:rPr lang="en-US" sz="2600" u="none">
                          <a:solidFill>
                            <a:srgbClr val="2A2E3A"/>
                          </a:solidFill>
                          <a:latin typeface="Arial"/>
                          <a:ea typeface="Arial"/>
                          <a:cs typeface="Arial"/>
                          <a:sym typeface="Arial"/>
                        </a:rPr>
                        <a:t>ch hợp AI/ML: Gợi ý việc làm theo hồ sơ và lịch sử ứng tuyển</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152525">
                <a:tc>
                  <a:txBody>
                    <a:bodyPr anchor="t" rtlCol="false"/>
                    <a:lstStyle/>
                    <a:p>
                      <a:pPr algn="l">
                        <a:lnSpc>
                          <a:spcPts val="3640"/>
                        </a:lnSpc>
                        <a:defRPr/>
                      </a:pPr>
                      <a:r>
                        <a:rPr lang="en-US" sz="2600" b="true">
                          <a:solidFill>
                            <a:srgbClr val="153969"/>
                          </a:solidFill>
                          <a:latin typeface="Arial Bold"/>
                          <a:ea typeface="Arial Bold"/>
                          <a:cs typeface="Arial Bold"/>
                          <a:sym typeface="Arial Bold"/>
                        </a:rPr>
                        <a:t>2</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640"/>
                        </a:lnSpc>
                        <a:defRPr/>
                      </a:pPr>
                      <a:r>
                        <a:rPr lang="en-US" sz="2600">
                          <a:solidFill>
                            <a:srgbClr val="2A2E3A"/>
                          </a:solidFill>
                          <a:latin typeface="Arial"/>
                          <a:ea typeface="Arial"/>
                          <a:cs typeface="Arial"/>
                          <a:sym typeface="Arial"/>
                          <a:hlinkClick r:id="rId2" action="ppaction://hlinksldjump"/>
                        </a:rPr>
                        <a:t>Phát triển Mobile App: Hỗ trợ Android/iOS và push notification</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152525">
                <a:tc>
                  <a:txBody>
                    <a:bodyPr anchor="t" rtlCol="false"/>
                    <a:lstStyle/>
                    <a:p>
                      <a:pPr algn="l">
                        <a:lnSpc>
                          <a:spcPts val="3640"/>
                        </a:lnSpc>
                        <a:defRPr/>
                      </a:pPr>
                      <a:r>
                        <a:rPr lang="en-US" sz="2600" b="true">
                          <a:solidFill>
                            <a:srgbClr val="153969"/>
                          </a:solidFill>
                          <a:latin typeface="Arial Bold"/>
                          <a:ea typeface="Arial Bold"/>
                          <a:cs typeface="Arial Bold"/>
                          <a:sym typeface="Arial Bold"/>
                        </a:rPr>
                        <a:t>3</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640"/>
                        </a:lnSpc>
                        <a:defRPr/>
                      </a:pPr>
                      <a:r>
                        <a:rPr lang="en-US" sz="2600">
                          <a:solidFill>
                            <a:srgbClr val="2A2E3A"/>
                          </a:solidFill>
                          <a:latin typeface="Arial"/>
                          <a:ea typeface="Arial"/>
                          <a:cs typeface="Arial"/>
                          <a:sym typeface="Arial"/>
                          <a:hlinkClick r:id="rId3" action="ppaction://hlinksldjump"/>
                        </a:rPr>
                        <a:t>Tăng cường bảo mật: Thêm MFA, chống spam và chống giả mạo hồ sơ</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152525">
                <a:tc>
                  <a:txBody>
                    <a:bodyPr anchor="t" rtlCol="false"/>
                    <a:lstStyle/>
                    <a:p>
                      <a:pPr algn="l">
                        <a:lnSpc>
                          <a:spcPts val="3640"/>
                        </a:lnSpc>
                        <a:defRPr/>
                      </a:pPr>
                      <a:r>
                        <a:rPr lang="en-US" sz="2600">
                          <a:solidFill>
                            <a:srgbClr val="153969"/>
                          </a:solidFill>
                          <a:latin typeface="Arial"/>
                          <a:ea typeface="Arial"/>
                          <a:cs typeface="Arial"/>
                          <a:sym typeface="Arial"/>
                        </a:rPr>
                        <a:t>4</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640"/>
                        </a:lnSpc>
                        <a:defRPr/>
                      </a:pPr>
                      <a:r>
                        <a:rPr lang="en-US" sz="2600">
                          <a:solidFill>
                            <a:srgbClr val="2A2E3A"/>
                          </a:solidFill>
                          <a:latin typeface="Arial"/>
                          <a:ea typeface="Arial"/>
                          <a:cs typeface="Arial"/>
                          <a:sym typeface="Arial"/>
                        </a:rPr>
                        <a:t>Mở rộng quản trị &amp; báo cáo: Dashboard trực quan và báo cáo xu hướng tuyển dụng</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152525">
                <a:tc>
                  <a:txBody>
                    <a:bodyPr anchor="t" rtlCol="false"/>
                    <a:lstStyle/>
                    <a:p>
                      <a:pPr algn="l">
                        <a:lnSpc>
                          <a:spcPts val="3640"/>
                        </a:lnSpc>
                        <a:defRPr/>
                      </a:pPr>
                      <a:r>
                        <a:rPr lang="en-US" sz="2600">
                          <a:solidFill>
                            <a:srgbClr val="153969"/>
                          </a:solidFill>
                          <a:latin typeface="Arial"/>
                          <a:ea typeface="Arial"/>
                          <a:cs typeface="Arial"/>
                          <a:sym typeface="Arial"/>
                        </a:rPr>
                        <a:t>5</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640"/>
                        </a:lnSpc>
                        <a:defRPr/>
                      </a:pPr>
                      <a:r>
                        <a:rPr lang="en-US" sz="2600">
                          <a:solidFill>
                            <a:srgbClr val="2A2E3A"/>
                          </a:solidFill>
                          <a:latin typeface="Arial"/>
                          <a:ea typeface="Arial"/>
                          <a:cs typeface="Arial"/>
                          <a:sym typeface="Arial"/>
                        </a:rPr>
                        <a:t>Tích hợp dịch vụ ngoài: Kết nối LinkedIn/Google Jobs và hỗ trợ thanh toán online</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r h="1152525">
                <a:tc>
                  <a:txBody>
                    <a:bodyPr anchor="t" rtlCol="false"/>
                    <a:lstStyle/>
                    <a:p>
                      <a:pPr algn="l">
                        <a:lnSpc>
                          <a:spcPts val="3640"/>
                        </a:lnSpc>
                        <a:defRPr/>
                      </a:pPr>
                      <a:r>
                        <a:rPr lang="en-US" sz="2600">
                          <a:solidFill>
                            <a:srgbClr val="153969"/>
                          </a:solidFill>
                          <a:latin typeface="Arial"/>
                          <a:ea typeface="Arial"/>
                          <a:cs typeface="Arial"/>
                          <a:sym typeface="Arial"/>
                        </a:rPr>
                        <a:t>6</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c>
                  <a:txBody>
                    <a:bodyPr anchor="t" rtlCol="false"/>
                    <a:lstStyle/>
                    <a:p>
                      <a:pPr algn="l">
                        <a:lnSpc>
                          <a:spcPts val="3640"/>
                        </a:lnSpc>
                        <a:defRPr/>
                      </a:pPr>
                      <a:r>
                        <a:rPr lang="en-US" sz="2600">
                          <a:solidFill>
                            <a:srgbClr val="2A2E3A"/>
                          </a:solidFill>
                          <a:latin typeface="Arial"/>
                          <a:ea typeface="Arial"/>
                          <a:cs typeface="Arial"/>
                          <a:sym typeface="Arial"/>
                        </a:rPr>
                        <a:t>Tối ưu UX/UI: Giao diện hiện đại, đa ngôn ngữ và tối ưu trên thiết bị di động</a:t>
                      </a:r>
                      <a:endParaRPr lang="en-US" sz="1100"/>
                    </a:p>
                  </a:txBody>
                  <a:tcPr marL="76200" marR="76200" marT="76200" marB="76200" anchor="ctr">
                    <a:lnL cmpd="sng" algn="ctr" cap="flat" w="0">
                      <a:solidFill>
                        <a:srgbClr val="141E32"/>
                      </a:solidFill>
                      <a:prstDash val="solid"/>
                      <a:round/>
                      <a:headEnd type="none" w="med" len="med"/>
                      <a:tailEnd type="none" w="med" len="med"/>
                    </a:lnL>
                    <a:lnR cmpd="sng" algn="ctr" cap="flat" w="0">
                      <a:solidFill>
                        <a:srgbClr val="141E32"/>
                      </a:solidFill>
                      <a:prstDash val="solid"/>
                      <a:round/>
                      <a:headEnd type="none" w="med" len="med"/>
                      <a:tailEnd type="none" w="med" len="med"/>
                    </a:lnR>
                    <a:lnT cmpd="sng" algn="ctr" cap="flat" w="0">
                      <a:solidFill>
                        <a:srgbClr val="141E32"/>
                      </a:solidFill>
                      <a:prstDash val="solid"/>
                      <a:round/>
                      <a:headEnd type="none" w="med" len="med"/>
                      <a:tailEnd type="none" w="med" len="med"/>
                    </a:lnT>
                    <a:lnB cmpd="sng" algn="ctr" cap="flat" w="0">
                      <a:solidFill>
                        <a:srgbClr val="141E32"/>
                      </a:solidFill>
                      <a:prstDash val="solid"/>
                      <a:round/>
                      <a:headEnd type="none" w="med" len="med"/>
                      <a:tailEnd type="none" w="med" len="med"/>
                    </a:lnB>
                  </a:tcPr>
                </a:tc>
              </a:tr>
            </a:tbl>
          </a:graphicData>
        </a:graphic>
      </p:graphicFrame>
      <p:grpSp>
        <p:nvGrpSpPr>
          <p:cNvPr name="Group 4" id="4"/>
          <p:cNvGrpSpPr/>
          <p:nvPr/>
        </p:nvGrpSpPr>
        <p:grpSpPr>
          <a:xfrm rot="0">
            <a:off x="11635564" y="2343948"/>
            <a:ext cx="3404699" cy="798505"/>
            <a:chOff x="0" y="0"/>
            <a:chExt cx="896711" cy="210306"/>
          </a:xfrm>
        </p:grpSpPr>
        <p:sp>
          <p:nvSpPr>
            <p:cNvPr name="Freeform 5" id="5"/>
            <p:cNvSpPr/>
            <p:nvPr/>
          </p:nvSpPr>
          <p:spPr>
            <a:xfrm flipH="false" flipV="false" rot="0">
              <a:off x="0" y="0"/>
              <a:ext cx="896711" cy="210306"/>
            </a:xfrm>
            <a:custGeom>
              <a:avLst/>
              <a:gdLst/>
              <a:ahLst/>
              <a:cxnLst/>
              <a:rect r="r" b="b" t="t" l="l"/>
              <a:pathLst>
                <a:path h="210306" w="896711">
                  <a:moveTo>
                    <a:pt x="45478" y="0"/>
                  </a:moveTo>
                  <a:lnTo>
                    <a:pt x="851233" y="0"/>
                  </a:lnTo>
                  <a:cubicBezTo>
                    <a:pt x="863294" y="0"/>
                    <a:pt x="874862" y="4791"/>
                    <a:pt x="883391" y="13320"/>
                  </a:cubicBezTo>
                  <a:cubicBezTo>
                    <a:pt x="891919" y="21849"/>
                    <a:pt x="896711" y="33416"/>
                    <a:pt x="896711" y="45478"/>
                  </a:cubicBezTo>
                  <a:lnTo>
                    <a:pt x="896711" y="164828"/>
                  </a:lnTo>
                  <a:cubicBezTo>
                    <a:pt x="896711" y="189945"/>
                    <a:pt x="876350" y="210306"/>
                    <a:pt x="851233" y="210306"/>
                  </a:cubicBezTo>
                  <a:lnTo>
                    <a:pt x="45478" y="210306"/>
                  </a:lnTo>
                  <a:cubicBezTo>
                    <a:pt x="20361" y="210306"/>
                    <a:pt x="0" y="189945"/>
                    <a:pt x="0" y="164828"/>
                  </a:cubicBezTo>
                  <a:lnTo>
                    <a:pt x="0" y="45478"/>
                  </a:lnTo>
                  <a:cubicBezTo>
                    <a:pt x="0" y="20361"/>
                    <a:pt x="20361" y="0"/>
                    <a:pt x="45478" y="0"/>
                  </a:cubicBezTo>
                  <a:close/>
                </a:path>
              </a:pathLst>
            </a:custGeom>
            <a:solidFill>
              <a:srgbClr val="F9B680"/>
            </a:solidFill>
            <a:ln cap="sq">
              <a:noFill/>
              <a:prstDash val="solid"/>
              <a:miter/>
            </a:ln>
          </p:spPr>
        </p:sp>
        <p:sp>
          <p:nvSpPr>
            <p:cNvPr name="TextBox 6" id="6"/>
            <p:cNvSpPr txBox="true"/>
            <p:nvPr/>
          </p:nvSpPr>
          <p:spPr>
            <a:xfrm>
              <a:off x="0" y="-85725"/>
              <a:ext cx="896711" cy="296031"/>
            </a:xfrm>
            <a:prstGeom prst="rect">
              <a:avLst/>
            </a:prstGeom>
          </p:spPr>
          <p:txBody>
            <a:bodyPr anchor="ctr" rtlCol="false" tIns="50800" lIns="50800" bIns="50800" rIns="50800"/>
            <a:lstStyle/>
            <a:p>
              <a:pPr algn="ctr">
                <a:lnSpc>
                  <a:spcPts val="4899"/>
                </a:lnSpc>
              </a:pPr>
              <a:r>
                <a:rPr lang="en-US" b="true" sz="3499">
                  <a:solidFill>
                    <a:srgbClr val="000000"/>
                  </a:solidFill>
                  <a:latin typeface="Arial Bold"/>
                  <a:ea typeface="Arial Bold"/>
                  <a:cs typeface="Arial Bold"/>
                  <a:sym typeface="Arial Bold"/>
                </a:rPr>
                <a:t>ĐỊNH HƯỚNG</a:t>
              </a:r>
            </a:p>
          </p:txBody>
        </p:sp>
      </p:grpSp>
      <p:grpSp>
        <p:nvGrpSpPr>
          <p:cNvPr name="Group 7" id="7"/>
          <p:cNvGrpSpPr/>
          <p:nvPr/>
        </p:nvGrpSpPr>
        <p:grpSpPr>
          <a:xfrm rot="0">
            <a:off x="3100088" y="2343948"/>
            <a:ext cx="2849901" cy="798505"/>
            <a:chOff x="0" y="0"/>
            <a:chExt cx="750591" cy="210306"/>
          </a:xfrm>
        </p:grpSpPr>
        <p:sp>
          <p:nvSpPr>
            <p:cNvPr name="Freeform 8" id="8"/>
            <p:cNvSpPr/>
            <p:nvPr/>
          </p:nvSpPr>
          <p:spPr>
            <a:xfrm flipH="false" flipV="false" rot="0">
              <a:off x="0" y="0"/>
              <a:ext cx="750591" cy="210306"/>
            </a:xfrm>
            <a:custGeom>
              <a:avLst/>
              <a:gdLst/>
              <a:ahLst/>
              <a:cxnLst/>
              <a:rect r="r" b="b" t="t" l="l"/>
              <a:pathLst>
                <a:path h="210306" w="750591">
                  <a:moveTo>
                    <a:pt x="54331" y="0"/>
                  </a:moveTo>
                  <a:lnTo>
                    <a:pt x="696260" y="0"/>
                  </a:lnTo>
                  <a:cubicBezTo>
                    <a:pt x="710670" y="0"/>
                    <a:pt x="724489" y="5724"/>
                    <a:pt x="734678" y="15913"/>
                  </a:cubicBezTo>
                  <a:cubicBezTo>
                    <a:pt x="744867" y="26102"/>
                    <a:pt x="750591" y="39922"/>
                    <a:pt x="750591" y="54331"/>
                  </a:cubicBezTo>
                  <a:lnTo>
                    <a:pt x="750591" y="155975"/>
                  </a:lnTo>
                  <a:cubicBezTo>
                    <a:pt x="750591" y="170384"/>
                    <a:pt x="744867" y="184204"/>
                    <a:pt x="734678" y="194393"/>
                  </a:cubicBezTo>
                  <a:cubicBezTo>
                    <a:pt x="724489" y="204582"/>
                    <a:pt x="710670" y="210306"/>
                    <a:pt x="696260" y="210306"/>
                  </a:cubicBezTo>
                  <a:lnTo>
                    <a:pt x="54331" y="210306"/>
                  </a:lnTo>
                  <a:cubicBezTo>
                    <a:pt x="39922" y="210306"/>
                    <a:pt x="26102" y="204582"/>
                    <a:pt x="15913" y="194393"/>
                  </a:cubicBezTo>
                  <a:cubicBezTo>
                    <a:pt x="5724" y="184204"/>
                    <a:pt x="0" y="170384"/>
                    <a:pt x="0" y="155975"/>
                  </a:cubicBezTo>
                  <a:lnTo>
                    <a:pt x="0" y="54331"/>
                  </a:lnTo>
                  <a:cubicBezTo>
                    <a:pt x="0" y="39922"/>
                    <a:pt x="5724" y="26102"/>
                    <a:pt x="15913" y="15913"/>
                  </a:cubicBezTo>
                  <a:cubicBezTo>
                    <a:pt x="26102" y="5724"/>
                    <a:pt x="39922" y="0"/>
                    <a:pt x="54331" y="0"/>
                  </a:cubicBezTo>
                  <a:close/>
                </a:path>
              </a:pathLst>
            </a:custGeom>
            <a:solidFill>
              <a:srgbClr val="F9B680"/>
            </a:solidFill>
            <a:ln cap="sq">
              <a:noFill/>
              <a:prstDash val="solid"/>
              <a:miter/>
            </a:ln>
          </p:spPr>
        </p:sp>
        <p:sp>
          <p:nvSpPr>
            <p:cNvPr name="TextBox 9" id="9"/>
            <p:cNvSpPr txBox="true"/>
            <p:nvPr/>
          </p:nvSpPr>
          <p:spPr>
            <a:xfrm>
              <a:off x="0" y="-85725"/>
              <a:ext cx="750591" cy="296031"/>
            </a:xfrm>
            <a:prstGeom prst="rect">
              <a:avLst/>
            </a:prstGeom>
          </p:spPr>
          <p:txBody>
            <a:bodyPr anchor="ctr" rtlCol="false" tIns="50800" lIns="50800" bIns="50800" rIns="50800"/>
            <a:lstStyle/>
            <a:p>
              <a:pPr algn="ctr">
                <a:lnSpc>
                  <a:spcPts val="4899"/>
                </a:lnSpc>
              </a:pPr>
              <a:r>
                <a:rPr lang="en-US" b="true" sz="3499">
                  <a:solidFill>
                    <a:srgbClr val="000000"/>
                  </a:solidFill>
                  <a:latin typeface="Arial Bold"/>
                  <a:ea typeface="Arial Bold"/>
                  <a:cs typeface="Arial Bold"/>
                  <a:sym typeface="Arial Bold"/>
                </a:rPr>
                <a:t>HẠN CHẾ</a:t>
              </a:r>
            </a:p>
          </p:txBody>
        </p:sp>
      </p:grpSp>
      <p:sp>
        <p:nvSpPr>
          <p:cNvPr name="TextBox 10" id="10"/>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2A2E3A"/>
                </a:solidFill>
                <a:latin typeface="Arial"/>
                <a:ea typeface="Arial"/>
                <a:cs typeface="Arial"/>
                <a:sym typeface="Arial"/>
              </a:rPr>
              <a:t>15/16</a:t>
            </a:r>
          </a:p>
        </p:txBody>
      </p:sp>
      <p:sp>
        <p:nvSpPr>
          <p:cNvPr name="Freeform 11" id="11"/>
          <p:cNvSpPr/>
          <p:nvPr/>
        </p:nvSpPr>
        <p:spPr>
          <a:xfrm flipH="false" flipV="false" rot="0">
            <a:off x="-13335" y="-685800"/>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a:off x="8721083" y="1714483"/>
            <a:ext cx="47625" cy="8572517"/>
          </a:xfrm>
          <a:prstGeom prst="line">
            <a:avLst/>
          </a:prstGeom>
          <a:ln cap="flat" w="95250">
            <a:solidFill>
              <a:srgbClr val="F9B68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true" rot="0">
            <a:off x="-2001852" y="8252390"/>
            <a:ext cx="6678933" cy="2494076"/>
          </a:xfrm>
          <a:custGeom>
            <a:avLst/>
            <a:gdLst/>
            <a:ahLst/>
            <a:cxnLst/>
            <a:rect r="r" b="b" t="t" l="l"/>
            <a:pathLst>
              <a:path h="2494076" w="6678933">
                <a:moveTo>
                  <a:pt x="0" y="2494076"/>
                </a:moveTo>
                <a:lnTo>
                  <a:pt x="6678933" y="2494076"/>
                </a:lnTo>
                <a:lnTo>
                  <a:pt x="6678933" y="0"/>
                </a:lnTo>
                <a:lnTo>
                  <a:pt x="0" y="0"/>
                </a:lnTo>
                <a:lnTo>
                  <a:pt x="0" y="2494076"/>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3" id="3"/>
          <p:cNvGrpSpPr/>
          <p:nvPr/>
        </p:nvGrpSpPr>
        <p:grpSpPr>
          <a:xfrm rot="0">
            <a:off x="0" y="599112"/>
            <a:ext cx="18288000" cy="5521289"/>
            <a:chOff x="0" y="0"/>
            <a:chExt cx="24384000" cy="7361719"/>
          </a:xfrm>
        </p:grpSpPr>
        <p:pic>
          <p:nvPicPr>
            <p:cNvPr name="Picture 4" id="4"/>
            <p:cNvPicPr>
              <a:picLocks noChangeAspect="true"/>
            </p:cNvPicPr>
            <p:nvPr/>
          </p:nvPicPr>
          <p:blipFill>
            <a:blip r:embed="rId4"/>
            <a:srcRect l="1380" t="0" r="5423" b="39327"/>
            <a:stretch>
              <a:fillRect/>
            </a:stretch>
          </p:blipFill>
          <p:spPr>
            <a:xfrm flipH="false" flipV="false">
              <a:off x="0" y="0"/>
              <a:ext cx="24384000" cy="7361719"/>
            </a:xfrm>
            <a:prstGeom prst="rect">
              <a:avLst/>
            </a:prstGeom>
          </p:spPr>
        </p:pic>
      </p:grpSp>
      <p:sp>
        <p:nvSpPr>
          <p:cNvPr name="Freeform 5" id="5"/>
          <p:cNvSpPr/>
          <p:nvPr/>
        </p:nvSpPr>
        <p:spPr>
          <a:xfrm flipH="false" flipV="false" rot="0">
            <a:off x="0" y="-1290314"/>
            <a:ext cx="18288000" cy="3429000"/>
          </a:xfrm>
          <a:custGeom>
            <a:avLst/>
            <a:gdLst/>
            <a:ahLst/>
            <a:cxnLst/>
            <a:rect r="r" b="b" t="t" l="l"/>
            <a:pathLst>
              <a:path h="3429000" w="18288000">
                <a:moveTo>
                  <a:pt x="0" y="0"/>
                </a:moveTo>
                <a:lnTo>
                  <a:pt x="18288000" y="0"/>
                </a:lnTo>
                <a:lnTo>
                  <a:pt x="18288000"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373431" y="6480852"/>
            <a:ext cx="13541138" cy="2409825"/>
          </a:xfrm>
          <a:prstGeom prst="rect">
            <a:avLst/>
          </a:prstGeom>
        </p:spPr>
        <p:txBody>
          <a:bodyPr anchor="t" rtlCol="false" tIns="0" lIns="0" bIns="0" rIns="0">
            <a:spAutoFit/>
          </a:bodyPr>
          <a:lstStyle/>
          <a:p>
            <a:pPr algn="ctr">
              <a:lnSpc>
                <a:spcPts val="9596"/>
              </a:lnSpc>
            </a:pPr>
            <a:r>
              <a:rPr lang="en-US" b="true" sz="7997">
                <a:solidFill>
                  <a:srgbClr val="051D64"/>
                </a:solidFill>
                <a:latin typeface="Oswald Bold"/>
                <a:ea typeface="Oswald Bold"/>
                <a:cs typeface="Oswald Bold"/>
                <a:sym typeface="Oswald Bold"/>
              </a:rPr>
              <a:t>EM XIN CHÂN THÀNH CẢM ƠN CÁC THẦY CÔ ĐÃ LẮNG NGHE!</a:t>
            </a:r>
          </a:p>
        </p:txBody>
      </p:sp>
      <p:grpSp>
        <p:nvGrpSpPr>
          <p:cNvPr name="Group 7" id="7"/>
          <p:cNvGrpSpPr/>
          <p:nvPr/>
        </p:nvGrpSpPr>
        <p:grpSpPr>
          <a:xfrm rot="0">
            <a:off x="14751119" y="9017172"/>
            <a:ext cx="2814302" cy="482255"/>
            <a:chOff x="0" y="0"/>
            <a:chExt cx="3752403" cy="643007"/>
          </a:xfrm>
        </p:grpSpPr>
        <p:sp>
          <p:nvSpPr>
            <p:cNvPr name="AutoShape 8" id="8"/>
            <p:cNvSpPr/>
            <p:nvPr/>
          </p:nvSpPr>
          <p:spPr>
            <a:xfrm>
              <a:off x="33793" y="28877"/>
              <a:ext cx="500114" cy="585254"/>
            </a:xfrm>
            <a:prstGeom prst="line">
              <a:avLst/>
            </a:prstGeom>
            <a:ln cap="flat" w="88900">
              <a:solidFill>
                <a:srgbClr val="F9B680"/>
              </a:solidFill>
              <a:prstDash val="solid"/>
              <a:headEnd type="none" len="sm" w="sm"/>
              <a:tailEnd type="none" len="sm" w="sm"/>
            </a:ln>
          </p:spPr>
        </p:sp>
        <p:sp>
          <p:nvSpPr>
            <p:cNvPr name="AutoShape 9" id="9"/>
            <p:cNvSpPr/>
            <p:nvPr/>
          </p:nvSpPr>
          <p:spPr>
            <a:xfrm>
              <a:off x="488750" y="28877"/>
              <a:ext cx="500114" cy="585254"/>
            </a:xfrm>
            <a:prstGeom prst="line">
              <a:avLst/>
            </a:prstGeom>
            <a:ln cap="flat" w="88900">
              <a:solidFill>
                <a:srgbClr val="F9B680"/>
              </a:solidFill>
              <a:prstDash val="solid"/>
              <a:headEnd type="none" len="sm" w="sm"/>
              <a:tailEnd type="none" len="sm" w="sm"/>
            </a:ln>
          </p:spPr>
        </p:sp>
        <p:sp>
          <p:nvSpPr>
            <p:cNvPr name="AutoShape 10" id="10"/>
            <p:cNvSpPr/>
            <p:nvPr/>
          </p:nvSpPr>
          <p:spPr>
            <a:xfrm>
              <a:off x="943708" y="28877"/>
              <a:ext cx="500114" cy="585254"/>
            </a:xfrm>
            <a:prstGeom prst="line">
              <a:avLst/>
            </a:prstGeom>
            <a:ln cap="flat" w="88900">
              <a:solidFill>
                <a:srgbClr val="F9B680"/>
              </a:solidFill>
              <a:prstDash val="solid"/>
              <a:headEnd type="none" len="sm" w="sm"/>
              <a:tailEnd type="none" len="sm" w="sm"/>
            </a:ln>
          </p:spPr>
        </p:sp>
        <p:sp>
          <p:nvSpPr>
            <p:cNvPr name="AutoShape 11" id="11"/>
            <p:cNvSpPr/>
            <p:nvPr/>
          </p:nvSpPr>
          <p:spPr>
            <a:xfrm>
              <a:off x="1398665" y="28877"/>
              <a:ext cx="500114" cy="585254"/>
            </a:xfrm>
            <a:prstGeom prst="line">
              <a:avLst/>
            </a:prstGeom>
            <a:ln cap="flat" w="88900">
              <a:solidFill>
                <a:srgbClr val="F9B680"/>
              </a:solidFill>
              <a:prstDash val="solid"/>
              <a:headEnd type="none" len="sm" w="sm"/>
              <a:tailEnd type="none" len="sm" w="sm"/>
            </a:ln>
          </p:spPr>
        </p:sp>
        <p:sp>
          <p:nvSpPr>
            <p:cNvPr name="AutoShape 12" id="12"/>
            <p:cNvSpPr/>
            <p:nvPr/>
          </p:nvSpPr>
          <p:spPr>
            <a:xfrm>
              <a:off x="1853623" y="28877"/>
              <a:ext cx="500114" cy="585254"/>
            </a:xfrm>
            <a:prstGeom prst="line">
              <a:avLst/>
            </a:prstGeom>
            <a:ln cap="flat" w="88900">
              <a:solidFill>
                <a:srgbClr val="F9B680"/>
              </a:solidFill>
              <a:prstDash val="solid"/>
              <a:headEnd type="none" len="sm" w="sm"/>
              <a:tailEnd type="none" len="sm" w="sm"/>
            </a:ln>
          </p:spPr>
        </p:sp>
        <p:sp>
          <p:nvSpPr>
            <p:cNvPr name="AutoShape 13" id="13"/>
            <p:cNvSpPr/>
            <p:nvPr/>
          </p:nvSpPr>
          <p:spPr>
            <a:xfrm>
              <a:off x="2308581" y="28877"/>
              <a:ext cx="500114" cy="585254"/>
            </a:xfrm>
            <a:prstGeom prst="line">
              <a:avLst/>
            </a:prstGeom>
            <a:ln cap="flat" w="88900">
              <a:solidFill>
                <a:srgbClr val="F9B680"/>
              </a:solidFill>
              <a:prstDash val="solid"/>
              <a:headEnd type="none" len="sm" w="sm"/>
              <a:tailEnd type="none" len="sm" w="sm"/>
            </a:ln>
          </p:spPr>
        </p:sp>
        <p:sp>
          <p:nvSpPr>
            <p:cNvPr name="AutoShape 14" id="14"/>
            <p:cNvSpPr/>
            <p:nvPr/>
          </p:nvSpPr>
          <p:spPr>
            <a:xfrm>
              <a:off x="2763538" y="28877"/>
              <a:ext cx="500114" cy="585254"/>
            </a:xfrm>
            <a:prstGeom prst="line">
              <a:avLst/>
            </a:prstGeom>
            <a:ln cap="flat" w="88900">
              <a:solidFill>
                <a:srgbClr val="F9B680"/>
              </a:solidFill>
              <a:prstDash val="solid"/>
              <a:headEnd type="none" len="sm" w="sm"/>
              <a:tailEnd type="none" len="sm" w="sm"/>
            </a:ln>
          </p:spPr>
        </p:sp>
        <p:sp>
          <p:nvSpPr>
            <p:cNvPr name="AutoShape 15" id="15"/>
            <p:cNvSpPr/>
            <p:nvPr/>
          </p:nvSpPr>
          <p:spPr>
            <a:xfrm>
              <a:off x="3218496" y="28877"/>
              <a:ext cx="500114" cy="585254"/>
            </a:xfrm>
            <a:prstGeom prst="line">
              <a:avLst/>
            </a:prstGeom>
            <a:ln cap="flat" w="88900">
              <a:solidFill>
                <a:srgbClr val="F9B680"/>
              </a:solidFill>
              <a:prstDash val="solid"/>
              <a:headEnd type="none" len="sm" w="sm"/>
              <a:tailEnd type="none" len="sm" w="sm"/>
            </a:ln>
          </p:spPr>
        </p:sp>
      </p:grpSp>
      <p:sp>
        <p:nvSpPr>
          <p:cNvPr name="TextBox 16" id="16"/>
          <p:cNvSpPr txBox="true"/>
          <p:nvPr/>
        </p:nvSpPr>
        <p:spPr>
          <a:xfrm rot="0">
            <a:off x="17565421" y="9969500"/>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000000"/>
                </a:solidFill>
                <a:latin typeface="Arial"/>
                <a:ea typeface="Arial"/>
                <a:cs typeface="Arial"/>
                <a:sym typeface="Arial"/>
              </a:rPr>
              <a:t>16/16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390549" y="3869480"/>
            <a:ext cx="4351173" cy="1476430"/>
          </a:xfrm>
          <a:prstGeom prst="rect">
            <a:avLst/>
          </a:prstGeom>
        </p:spPr>
        <p:txBody>
          <a:bodyPr anchor="t" rtlCol="false" tIns="0" lIns="0" bIns="0" rIns="0">
            <a:spAutoFit/>
          </a:bodyPr>
          <a:lstStyle/>
          <a:p>
            <a:pPr algn="ctr">
              <a:lnSpc>
                <a:spcPts val="5844"/>
              </a:lnSpc>
            </a:pPr>
            <a:r>
              <a:rPr lang="en-US" b="true" sz="4495">
                <a:solidFill>
                  <a:srgbClr val="051D64"/>
                </a:solidFill>
                <a:latin typeface="Arial Bold"/>
                <a:ea typeface="Arial Bold"/>
                <a:cs typeface="Arial Bold"/>
                <a:sym typeface="Arial Bold"/>
              </a:rPr>
              <a:t>BỐ CỤC BÀI THUYẾT TRÌNH</a:t>
            </a:r>
          </a:p>
        </p:txBody>
      </p:sp>
      <p:grpSp>
        <p:nvGrpSpPr>
          <p:cNvPr name="Group 3" id="3"/>
          <p:cNvGrpSpPr/>
          <p:nvPr/>
        </p:nvGrpSpPr>
        <p:grpSpPr>
          <a:xfrm rot="0">
            <a:off x="5166947" y="1803695"/>
            <a:ext cx="6073561" cy="1821708"/>
            <a:chOff x="0" y="0"/>
            <a:chExt cx="8098081" cy="2428944"/>
          </a:xfrm>
        </p:grpSpPr>
        <p:sp>
          <p:nvSpPr>
            <p:cNvPr name="TextBox 4" id="4"/>
            <p:cNvSpPr txBox="true"/>
            <p:nvPr/>
          </p:nvSpPr>
          <p:spPr>
            <a:xfrm rot="0">
              <a:off x="2915275" y="396318"/>
              <a:ext cx="5182806" cy="809625"/>
            </a:xfrm>
            <a:prstGeom prst="rect">
              <a:avLst/>
            </a:prstGeom>
          </p:spPr>
          <p:txBody>
            <a:bodyPr anchor="t" rtlCol="false" tIns="0" lIns="0" bIns="0" rIns="0">
              <a:spAutoFit/>
            </a:bodyPr>
            <a:lstStyle/>
            <a:p>
              <a:pPr algn="l" marL="0" indent="0" lvl="0">
                <a:lnSpc>
                  <a:spcPts val="4799"/>
                </a:lnSpc>
                <a:spcBef>
                  <a:spcPct val="0"/>
                </a:spcBef>
              </a:pPr>
              <a:r>
                <a:rPr lang="en-US" b="true" sz="3999">
                  <a:solidFill>
                    <a:srgbClr val="153969"/>
                  </a:solidFill>
                  <a:latin typeface="Arial Bold"/>
                  <a:ea typeface="Arial Bold"/>
                  <a:cs typeface="Arial Bold"/>
                  <a:sym typeface="Arial Bold"/>
                </a:rPr>
                <a:t>Chương I</a:t>
              </a:r>
            </a:p>
          </p:txBody>
        </p:sp>
        <p:sp>
          <p:nvSpPr>
            <p:cNvPr name="TextBox 5" id="5"/>
            <p:cNvSpPr txBox="true"/>
            <p:nvPr/>
          </p:nvSpPr>
          <p:spPr>
            <a:xfrm rot="0">
              <a:off x="2915275" y="1299412"/>
              <a:ext cx="5182806" cy="726652"/>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2A2E3A"/>
                  </a:solidFill>
                  <a:latin typeface="Arial"/>
                  <a:ea typeface="Arial"/>
                  <a:cs typeface="Arial"/>
                  <a:sym typeface="Arial"/>
                </a:rPr>
                <a:t>Đặt vấn đề</a:t>
              </a:r>
            </a:p>
          </p:txBody>
        </p:sp>
        <p:sp>
          <p:nvSpPr>
            <p:cNvPr name="Freeform 6" id="6"/>
            <p:cNvSpPr/>
            <p:nvPr/>
          </p:nvSpPr>
          <p:spPr>
            <a:xfrm flipH="false" flipV="false" rot="0">
              <a:off x="0" y="0"/>
              <a:ext cx="2428944" cy="2428944"/>
            </a:xfrm>
            <a:custGeom>
              <a:avLst/>
              <a:gdLst/>
              <a:ahLst/>
              <a:cxnLst/>
              <a:rect r="r" b="b" t="t" l="l"/>
              <a:pathLst>
                <a:path h="2428944" w="2428944">
                  <a:moveTo>
                    <a:pt x="0" y="0"/>
                  </a:moveTo>
                  <a:lnTo>
                    <a:pt x="2428944" y="0"/>
                  </a:lnTo>
                  <a:lnTo>
                    <a:pt x="2428944" y="2428944"/>
                  </a:lnTo>
                  <a:lnTo>
                    <a:pt x="0" y="2428944"/>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2229" y="252229"/>
              <a:ext cx="1924487" cy="1924487"/>
            </a:xfrm>
            <a:custGeom>
              <a:avLst/>
              <a:gdLst/>
              <a:ahLst/>
              <a:cxnLst/>
              <a:rect r="r" b="b" t="t" l="l"/>
              <a:pathLst>
                <a:path h="1924487" w="1924487">
                  <a:moveTo>
                    <a:pt x="0" y="0"/>
                  </a:moveTo>
                  <a:lnTo>
                    <a:pt x="1924487" y="0"/>
                  </a:lnTo>
                  <a:lnTo>
                    <a:pt x="1924487" y="1924487"/>
                  </a:lnTo>
                  <a:lnTo>
                    <a:pt x="0" y="1924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0168560" y="3730178"/>
            <a:ext cx="7363266" cy="1821708"/>
            <a:chOff x="0" y="0"/>
            <a:chExt cx="9817689" cy="2428944"/>
          </a:xfrm>
        </p:grpSpPr>
        <p:sp>
          <p:nvSpPr>
            <p:cNvPr name="TextBox 9" id="9"/>
            <p:cNvSpPr txBox="true"/>
            <p:nvPr/>
          </p:nvSpPr>
          <p:spPr>
            <a:xfrm rot="0">
              <a:off x="2822644" y="366747"/>
              <a:ext cx="5182806" cy="809625"/>
            </a:xfrm>
            <a:prstGeom prst="rect">
              <a:avLst/>
            </a:prstGeom>
          </p:spPr>
          <p:txBody>
            <a:bodyPr anchor="t" rtlCol="false" tIns="0" lIns="0" bIns="0" rIns="0">
              <a:spAutoFit/>
            </a:bodyPr>
            <a:lstStyle/>
            <a:p>
              <a:pPr algn="l" marL="0" indent="0" lvl="0">
                <a:lnSpc>
                  <a:spcPts val="4799"/>
                </a:lnSpc>
                <a:spcBef>
                  <a:spcPct val="0"/>
                </a:spcBef>
              </a:pPr>
              <a:r>
                <a:rPr lang="en-US" b="true" sz="3999">
                  <a:solidFill>
                    <a:srgbClr val="153969"/>
                  </a:solidFill>
                  <a:latin typeface="Arial Bold"/>
                  <a:ea typeface="Arial Bold"/>
                  <a:cs typeface="Arial Bold"/>
                  <a:sym typeface="Arial Bold"/>
                </a:rPr>
                <a:t>Chương II </a:t>
              </a:r>
            </a:p>
          </p:txBody>
        </p:sp>
        <p:sp>
          <p:nvSpPr>
            <p:cNvPr name="TextBox 10" id="10"/>
            <p:cNvSpPr txBox="true"/>
            <p:nvPr/>
          </p:nvSpPr>
          <p:spPr>
            <a:xfrm rot="0">
              <a:off x="2822644" y="1328984"/>
              <a:ext cx="6995044" cy="726652"/>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2A2E3A"/>
                  </a:solidFill>
                  <a:latin typeface="Arial"/>
                  <a:ea typeface="Arial"/>
                  <a:cs typeface="Arial"/>
                  <a:sym typeface="Arial"/>
                </a:rPr>
                <a:t>Các công nghệ sử dụng</a:t>
              </a:r>
            </a:p>
          </p:txBody>
        </p:sp>
        <p:sp>
          <p:nvSpPr>
            <p:cNvPr name="Freeform 11" id="11"/>
            <p:cNvSpPr/>
            <p:nvPr/>
          </p:nvSpPr>
          <p:spPr>
            <a:xfrm flipH="false" flipV="false" rot="0">
              <a:off x="0" y="0"/>
              <a:ext cx="2428944" cy="2428944"/>
            </a:xfrm>
            <a:custGeom>
              <a:avLst/>
              <a:gdLst/>
              <a:ahLst/>
              <a:cxnLst/>
              <a:rect r="r" b="b" t="t" l="l"/>
              <a:pathLst>
                <a:path h="2428944" w="2428944">
                  <a:moveTo>
                    <a:pt x="0" y="0"/>
                  </a:moveTo>
                  <a:lnTo>
                    <a:pt x="2428944" y="0"/>
                  </a:lnTo>
                  <a:lnTo>
                    <a:pt x="2428944" y="2428944"/>
                  </a:lnTo>
                  <a:lnTo>
                    <a:pt x="0" y="2428944"/>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52229" y="252229"/>
              <a:ext cx="1924487" cy="1924487"/>
            </a:xfrm>
            <a:custGeom>
              <a:avLst/>
              <a:gdLst/>
              <a:ahLst/>
              <a:cxnLst/>
              <a:rect r="r" b="b" t="t" l="l"/>
              <a:pathLst>
                <a:path h="1924487" w="1924487">
                  <a:moveTo>
                    <a:pt x="0" y="0"/>
                  </a:moveTo>
                  <a:lnTo>
                    <a:pt x="1924487" y="0"/>
                  </a:lnTo>
                  <a:lnTo>
                    <a:pt x="1924487" y="1924487"/>
                  </a:lnTo>
                  <a:lnTo>
                    <a:pt x="0" y="1924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19443" y="796260"/>
              <a:ext cx="590059" cy="836424"/>
            </a:xfrm>
            <a:custGeom>
              <a:avLst/>
              <a:gdLst/>
              <a:ahLst/>
              <a:cxnLst/>
              <a:rect r="r" b="b" t="t" l="l"/>
              <a:pathLst>
                <a:path h="836424" w="590059">
                  <a:moveTo>
                    <a:pt x="0" y="0"/>
                  </a:moveTo>
                  <a:lnTo>
                    <a:pt x="590059" y="0"/>
                  </a:lnTo>
                  <a:lnTo>
                    <a:pt x="590059" y="836424"/>
                  </a:lnTo>
                  <a:lnTo>
                    <a:pt x="0" y="8364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4" id="14"/>
          <p:cNvGrpSpPr/>
          <p:nvPr/>
        </p:nvGrpSpPr>
        <p:grpSpPr>
          <a:xfrm rot="0">
            <a:off x="5166947" y="5656662"/>
            <a:ext cx="9533060" cy="1821708"/>
            <a:chOff x="0" y="0"/>
            <a:chExt cx="12710746" cy="2428944"/>
          </a:xfrm>
        </p:grpSpPr>
        <p:sp>
          <p:nvSpPr>
            <p:cNvPr name="TextBox 15" id="15"/>
            <p:cNvSpPr txBox="true"/>
            <p:nvPr/>
          </p:nvSpPr>
          <p:spPr>
            <a:xfrm rot="0">
              <a:off x="2915904" y="242753"/>
              <a:ext cx="5182806" cy="809625"/>
            </a:xfrm>
            <a:prstGeom prst="rect">
              <a:avLst/>
            </a:prstGeom>
          </p:spPr>
          <p:txBody>
            <a:bodyPr anchor="t" rtlCol="false" tIns="0" lIns="0" bIns="0" rIns="0">
              <a:spAutoFit/>
            </a:bodyPr>
            <a:lstStyle/>
            <a:p>
              <a:pPr algn="l" marL="0" indent="0" lvl="0">
                <a:lnSpc>
                  <a:spcPts val="4799"/>
                </a:lnSpc>
                <a:spcBef>
                  <a:spcPct val="0"/>
                </a:spcBef>
              </a:pPr>
              <a:r>
                <a:rPr lang="en-US" b="true" sz="3999">
                  <a:solidFill>
                    <a:srgbClr val="153969"/>
                  </a:solidFill>
                  <a:latin typeface="Arial Bold"/>
                  <a:ea typeface="Arial Bold"/>
                  <a:cs typeface="Arial Bold"/>
                  <a:sym typeface="Arial Bold"/>
                </a:rPr>
                <a:t>Chương III </a:t>
              </a:r>
            </a:p>
          </p:txBody>
        </p:sp>
        <p:sp>
          <p:nvSpPr>
            <p:cNvPr name="TextBox 16" id="16"/>
            <p:cNvSpPr txBox="true"/>
            <p:nvPr/>
          </p:nvSpPr>
          <p:spPr>
            <a:xfrm rot="0">
              <a:off x="2915904" y="1347534"/>
              <a:ext cx="9794842" cy="726652"/>
            </a:xfrm>
            <a:prstGeom prst="rect">
              <a:avLst/>
            </a:prstGeom>
          </p:spPr>
          <p:txBody>
            <a:bodyPr anchor="t" rtlCol="false" tIns="0" lIns="0" bIns="0" rIns="0">
              <a:spAutoFit/>
            </a:bodyPr>
            <a:lstStyle/>
            <a:p>
              <a:pPr algn="l" marL="0" indent="0" lvl="0">
                <a:lnSpc>
                  <a:spcPts val="4479"/>
                </a:lnSpc>
                <a:spcBef>
                  <a:spcPct val="0"/>
                </a:spcBef>
              </a:pPr>
              <a:r>
                <a:rPr lang="en-US" sz="3199">
                  <a:solidFill>
                    <a:srgbClr val="2A2E3A"/>
                  </a:solidFill>
                  <a:latin typeface="Arial"/>
                  <a:ea typeface="Arial"/>
                  <a:cs typeface="Arial"/>
                  <a:sym typeface="Arial"/>
                </a:rPr>
                <a:t>Phân tích và đặc tả yêu cầu đề bài</a:t>
              </a:r>
            </a:p>
          </p:txBody>
        </p:sp>
        <p:sp>
          <p:nvSpPr>
            <p:cNvPr name="Freeform 17" id="17"/>
            <p:cNvSpPr/>
            <p:nvPr/>
          </p:nvSpPr>
          <p:spPr>
            <a:xfrm flipH="false" flipV="false" rot="0">
              <a:off x="0" y="0"/>
              <a:ext cx="2428944" cy="2428944"/>
            </a:xfrm>
            <a:custGeom>
              <a:avLst/>
              <a:gdLst/>
              <a:ahLst/>
              <a:cxnLst/>
              <a:rect r="r" b="b" t="t" l="l"/>
              <a:pathLst>
                <a:path h="2428944" w="2428944">
                  <a:moveTo>
                    <a:pt x="0" y="0"/>
                  </a:moveTo>
                  <a:lnTo>
                    <a:pt x="2428944" y="0"/>
                  </a:lnTo>
                  <a:lnTo>
                    <a:pt x="2428944" y="2428944"/>
                  </a:lnTo>
                  <a:lnTo>
                    <a:pt x="0" y="2428944"/>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52229" y="252229"/>
              <a:ext cx="1924487" cy="1924487"/>
            </a:xfrm>
            <a:custGeom>
              <a:avLst/>
              <a:gdLst/>
              <a:ahLst/>
              <a:cxnLst/>
              <a:rect r="r" b="b" t="t" l="l"/>
              <a:pathLst>
                <a:path h="1924487" w="1924487">
                  <a:moveTo>
                    <a:pt x="0" y="0"/>
                  </a:moveTo>
                  <a:lnTo>
                    <a:pt x="1924487" y="0"/>
                  </a:lnTo>
                  <a:lnTo>
                    <a:pt x="1924487" y="1924487"/>
                  </a:lnTo>
                  <a:lnTo>
                    <a:pt x="0" y="1924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30756" y="836643"/>
              <a:ext cx="567431" cy="755659"/>
            </a:xfrm>
            <a:custGeom>
              <a:avLst/>
              <a:gdLst/>
              <a:ahLst/>
              <a:cxnLst/>
              <a:rect r="r" b="b" t="t" l="l"/>
              <a:pathLst>
                <a:path h="755659" w="567431">
                  <a:moveTo>
                    <a:pt x="0" y="0"/>
                  </a:moveTo>
                  <a:lnTo>
                    <a:pt x="567432" y="0"/>
                  </a:lnTo>
                  <a:lnTo>
                    <a:pt x="567432" y="755659"/>
                  </a:lnTo>
                  <a:lnTo>
                    <a:pt x="0" y="7556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20" id="20"/>
          <p:cNvGrpSpPr/>
          <p:nvPr/>
        </p:nvGrpSpPr>
        <p:grpSpPr>
          <a:xfrm rot="0">
            <a:off x="10168560" y="7583145"/>
            <a:ext cx="7618703" cy="1728260"/>
            <a:chOff x="0" y="0"/>
            <a:chExt cx="10158271" cy="2304347"/>
          </a:xfrm>
        </p:grpSpPr>
        <p:sp>
          <p:nvSpPr>
            <p:cNvPr name="Freeform 21" id="21"/>
            <p:cNvSpPr/>
            <p:nvPr/>
          </p:nvSpPr>
          <p:spPr>
            <a:xfrm flipH="false" flipV="false" rot="0">
              <a:off x="0" y="0"/>
              <a:ext cx="2304347" cy="2304347"/>
            </a:xfrm>
            <a:custGeom>
              <a:avLst/>
              <a:gdLst/>
              <a:ahLst/>
              <a:cxnLst/>
              <a:rect r="r" b="b" t="t" l="l"/>
              <a:pathLst>
                <a:path h="2304347" w="2304347">
                  <a:moveTo>
                    <a:pt x="0" y="0"/>
                  </a:moveTo>
                  <a:lnTo>
                    <a:pt x="2304347" y="0"/>
                  </a:lnTo>
                  <a:lnTo>
                    <a:pt x="2304347" y="2304347"/>
                  </a:lnTo>
                  <a:lnTo>
                    <a:pt x="0" y="2304347"/>
                  </a:lnTo>
                  <a:lnTo>
                    <a:pt x="0" y="0"/>
                  </a:lnTo>
                  <a:close/>
                </a:path>
              </a:pathLst>
            </a:custGeom>
            <a:blipFill>
              <a:blip r:embed="rId6">
                <a:alphaModFix amt="44999"/>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239290" y="239290"/>
              <a:ext cx="1825767" cy="1825767"/>
            </a:xfrm>
            <a:custGeom>
              <a:avLst/>
              <a:gdLst/>
              <a:ahLst/>
              <a:cxnLst/>
              <a:rect r="r" b="b" t="t" l="l"/>
              <a:pathLst>
                <a:path h="1825767" w="1825767">
                  <a:moveTo>
                    <a:pt x="0" y="0"/>
                  </a:moveTo>
                  <a:lnTo>
                    <a:pt x="1825767" y="0"/>
                  </a:lnTo>
                  <a:lnTo>
                    <a:pt x="1825767" y="1825767"/>
                  </a:lnTo>
                  <a:lnTo>
                    <a:pt x="0" y="18257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83012" y="793725"/>
              <a:ext cx="538324" cy="716896"/>
            </a:xfrm>
            <a:custGeom>
              <a:avLst/>
              <a:gdLst/>
              <a:ahLst/>
              <a:cxnLst/>
              <a:rect r="r" b="b" t="t" l="l"/>
              <a:pathLst>
                <a:path h="716896" w="538324">
                  <a:moveTo>
                    <a:pt x="0" y="0"/>
                  </a:moveTo>
                  <a:lnTo>
                    <a:pt x="538324" y="0"/>
                  </a:lnTo>
                  <a:lnTo>
                    <a:pt x="538324" y="716897"/>
                  </a:lnTo>
                  <a:lnTo>
                    <a:pt x="0" y="7168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2863959" y="178979"/>
              <a:ext cx="6169791" cy="781050"/>
            </a:xfrm>
            <a:prstGeom prst="rect">
              <a:avLst/>
            </a:prstGeom>
          </p:spPr>
          <p:txBody>
            <a:bodyPr anchor="t" rtlCol="false" tIns="0" lIns="0" bIns="0" rIns="0">
              <a:spAutoFit/>
            </a:bodyPr>
            <a:lstStyle/>
            <a:p>
              <a:pPr algn="l" marL="0" indent="0" lvl="0">
                <a:lnSpc>
                  <a:spcPts val="4553"/>
                </a:lnSpc>
                <a:spcBef>
                  <a:spcPct val="0"/>
                </a:spcBef>
              </a:pPr>
              <a:r>
                <a:rPr lang="en-US" b="true" sz="3794">
                  <a:solidFill>
                    <a:srgbClr val="153969"/>
                  </a:solidFill>
                  <a:latin typeface="Arial Bold"/>
                  <a:ea typeface="Arial Bold"/>
                  <a:cs typeface="Arial Bold"/>
                  <a:sym typeface="Arial Bold"/>
                </a:rPr>
                <a:t>Chương IV </a:t>
              </a:r>
            </a:p>
          </p:txBody>
        </p:sp>
        <p:sp>
          <p:nvSpPr>
            <p:cNvPr name="TextBox 25" id="25"/>
            <p:cNvSpPr txBox="true"/>
            <p:nvPr/>
          </p:nvSpPr>
          <p:spPr>
            <a:xfrm rot="0">
              <a:off x="2863959" y="1237884"/>
              <a:ext cx="7294312" cy="684250"/>
            </a:xfrm>
            <a:prstGeom prst="rect">
              <a:avLst/>
            </a:prstGeom>
          </p:spPr>
          <p:txBody>
            <a:bodyPr anchor="t" rtlCol="false" tIns="0" lIns="0" bIns="0" rIns="0">
              <a:spAutoFit/>
            </a:bodyPr>
            <a:lstStyle/>
            <a:p>
              <a:pPr algn="l" marL="0" indent="0" lvl="0">
                <a:lnSpc>
                  <a:spcPts val="4250"/>
                </a:lnSpc>
                <a:spcBef>
                  <a:spcPct val="0"/>
                </a:spcBef>
              </a:pPr>
              <a:r>
                <a:rPr lang="en-US" sz="3035">
                  <a:solidFill>
                    <a:srgbClr val="2A2E3A"/>
                  </a:solidFill>
                  <a:latin typeface="Arial"/>
                  <a:ea typeface="Arial"/>
                  <a:cs typeface="Arial"/>
                  <a:sym typeface="Arial"/>
                </a:rPr>
                <a:t>Kết quả và hướng phát triển</a:t>
              </a:r>
            </a:p>
          </p:txBody>
        </p:sp>
      </p:grpSp>
      <p:sp>
        <p:nvSpPr>
          <p:cNvPr name="TextBox 26" id="26"/>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2A2E3A"/>
                </a:solidFill>
                <a:latin typeface="Arial"/>
                <a:ea typeface="Arial"/>
                <a:cs typeface="Arial"/>
                <a:sym typeface="Arial"/>
              </a:rPr>
              <a:t>2/21</a:t>
            </a:r>
          </a:p>
        </p:txBody>
      </p:sp>
      <p:sp>
        <p:nvSpPr>
          <p:cNvPr name="Freeform 27" id="27"/>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true" rot="0">
            <a:off x="0" y="7998501"/>
            <a:ext cx="6128414" cy="2288499"/>
          </a:xfrm>
          <a:custGeom>
            <a:avLst/>
            <a:gdLst/>
            <a:ahLst/>
            <a:cxnLst/>
            <a:rect r="r" b="b" t="t" l="l"/>
            <a:pathLst>
              <a:path h="2288499" w="6128414">
                <a:moveTo>
                  <a:pt x="0" y="2288499"/>
                </a:moveTo>
                <a:lnTo>
                  <a:pt x="6128414" y="2288499"/>
                </a:lnTo>
                <a:lnTo>
                  <a:pt x="6128414" y="0"/>
                </a:lnTo>
                <a:lnTo>
                  <a:pt x="0" y="0"/>
                </a:lnTo>
                <a:lnTo>
                  <a:pt x="0" y="2288499"/>
                </a:lnTo>
                <a:close/>
              </a:path>
            </a:pathLst>
          </a:custGeom>
          <a:blipFill>
            <a:blip r:embed="rId14">
              <a:extLst>
                <a:ext uri="{96DAC541-7B7A-43D3-8B79-37D633B846F1}">
                  <asvg:svgBlip xmlns:asvg="http://schemas.microsoft.com/office/drawing/2016/SVG/main" r:embed="rId15"/>
                </a:ext>
              </a:extLst>
            </a:blip>
            <a:stretch>
              <a:fillRect l="0" t="0" r="-103224" b="0"/>
            </a:stretch>
          </a:blipFill>
        </p:spPr>
      </p:sp>
      <p:grpSp>
        <p:nvGrpSpPr>
          <p:cNvPr name="Group 29" id="29"/>
          <p:cNvGrpSpPr/>
          <p:nvPr/>
        </p:nvGrpSpPr>
        <p:grpSpPr>
          <a:xfrm rot="0">
            <a:off x="5166947" y="9939233"/>
            <a:ext cx="16432054" cy="3086100"/>
            <a:chOff x="0" y="0"/>
            <a:chExt cx="4327784" cy="812800"/>
          </a:xfrm>
        </p:grpSpPr>
        <p:sp>
          <p:nvSpPr>
            <p:cNvPr name="Freeform 30" id="30"/>
            <p:cNvSpPr/>
            <p:nvPr/>
          </p:nvSpPr>
          <p:spPr>
            <a:xfrm flipH="false" flipV="false" rot="0">
              <a:off x="0" y="0"/>
              <a:ext cx="4327784" cy="812800"/>
            </a:xfrm>
            <a:custGeom>
              <a:avLst/>
              <a:gdLst/>
              <a:ahLst/>
              <a:cxnLst/>
              <a:rect r="r" b="b" t="t" l="l"/>
              <a:pathLst>
                <a:path h="812800" w="4327784">
                  <a:moveTo>
                    <a:pt x="0" y="0"/>
                  </a:moveTo>
                  <a:lnTo>
                    <a:pt x="4327784" y="0"/>
                  </a:lnTo>
                  <a:lnTo>
                    <a:pt x="4327784" y="812800"/>
                  </a:lnTo>
                  <a:lnTo>
                    <a:pt x="0" y="812800"/>
                  </a:lnTo>
                  <a:close/>
                </a:path>
              </a:pathLst>
            </a:custGeom>
            <a:solidFill>
              <a:srgbClr val="051D64"/>
            </a:solidFill>
          </p:spPr>
        </p:sp>
        <p:sp>
          <p:nvSpPr>
            <p:cNvPr name="TextBox 31" id="31"/>
            <p:cNvSpPr txBox="true"/>
            <p:nvPr/>
          </p:nvSpPr>
          <p:spPr>
            <a:xfrm>
              <a:off x="0" y="-38100"/>
              <a:ext cx="4327784" cy="850900"/>
            </a:xfrm>
            <a:prstGeom prst="rect">
              <a:avLst/>
            </a:prstGeom>
          </p:spPr>
          <p:txBody>
            <a:bodyPr anchor="ctr" rtlCol="false" tIns="50800" lIns="50800" bIns="50800" rIns="50800"/>
            <a:lstStyle/>
            <a:p>
              <a:pPr algn="ctr">
                <a:lnSpc>
                  <a:spcPts val="2659"/>
                </a:lnSpc>
              </a:pPr>
            </a:p>
          </p:txBody>
        </p:sp>
      </p:grpSp>
      <p:sp>
        <p:nvSpPr>
          <p:cNvPr name="AutoShape 32" id="32"/>
          <p:cNvSpPr/>
          <p:nvPr/>
        </p:nvSpPr>
        <p:spPr>
          <a:xfrm flipV="true">
            <a:off x="6109733" y="9572264"/>
            <a:ext cx="8115511" cy="57150"/>
          </a:xfrm>
          <a:prstGeom prst="line">
            <a:avLst/>
          </a:prstGeom>
          <a:ln cap="flat" w="104775">
            <a:solidFill>
              <a:srgbClr val="F9B680"/>
            </a:solidFill>
            <a:prstDash val="solid"/>
            <a:headEnd type="none" len="sm" w="sm"/>
            <a:tailEnd type="none" len="sm" w="sm"/>
          </a:ln>
        </p:spPr>
      </p:sp>
      <p:sp>
        <p:nvSpPr>
          <p:cNvPr name="AutoShape 33" id="33"/>
          <p:cNvSpPr/>
          <p:nvPr/>
        </p:nvSpPr>
        <p:spPr>
          <a:xfrm>
            <a:off x="685118" y="568102"/>
            <a:ext cx="375086" cy="438940"/>
          </a:xfrm>
          <a:prstGeom prst="line">
            <a:avLst/>
          </a:prstGeom>
          <a:ln cap="flat" w="66675">
            <a:solidFill>
              <a:srgbClr val="BEC6D4"/>
            </a:solidFill>
            <a:prstDash val="solid"/>
            <a:headEnd type="none" len="sm" w="sm"/>
            <a:tailEnd type="none" len="sm" w="sm"/>
          </a:ln>
        </p:spPr>
      </p:sp>
      <p:sp>
        <p:nvSpPr>
          <p:cNvPr name="AutoShape 34" id="34"/>
          <p:cNvSpPr/>
          <p:nvPr/>
        </p:nvSpPr>
        <p:spPr>
          <a:xfrm>
            <a:off x="1026336" y="568102"/>
            <a:ext cx="375086" cy="438940"/>
          </a:xfrm>
          <a:prstGeom prst="line">
            <a:avLst/>
          </a:prstGeom>
          <a:ln cap="flat" w="66675">
            <a:solidFill>
              <a:srgbClr val="BEC6D4"/>
            </a:solidFill>
            <a:prstDash val="solid"/>
            <a:headEnd type="none" len="sm" w="sm"/>
            <a:tailEnd type="none" len="sm" w="sm"/>
          </a:ln>
        </p:spPr>
      </p:sp>
      <p:sp>
        <p:nvSpPr>
          <p:cNvPr name="AutoShape 35" id="35"/>
          <p:cNvSpPr/>
          <p:nvPr/>
        </p:nvSpPr>
        <p:spPr>
          <a:xfrm>
            <a:off x="1367554" y="568102"/>
            <a:ext cx="375086" cy="438940"/>
          </a:xfrm>
          <a:prstGeom prst="line">
            <a:avLst/>
          </a:prstGeom>
          <a:ln cap="flat" w="66675">
            <a:solidFill>
              <a:srgbClr val="BEC6D4"/>
            </a:solidFill>
            <a:prstDash val="solid"/>
            <a:headEnd type="none" len="sm" w="sm"/>
            <a:tailEnd type="none" len="sm" w="sm"/>
          </a:ln>
        </p:spPr>
      </p:sp>
      <p:sp>
        <p:nvSpPr>
          <p:cNvPr name="AutoShape 36" id="36"/>
          <p:cNvSpPr/>
          <p:nvPr/>
        </p:nvSpPr>
        <p:spPr>
          <a:xfrm>
            <a:off x="1708772" y="568102"/>
            <a:ext cx="375086" cy="438940"/>
          </a:xfrm>
          <a:prstGeom prst="line">
            <a:avLst/>
          </a:prstGeom>
          <a:ln cap="flat" w="66675">
            <a:solidFill>
              <a:srgbClr val="BEC6D4"/>
            </a:solidFill>
            <a:prstDash val="solid"/>
            <a:headEnd type="none" len="sm" w="sm"/>
            <a:tailEnd type="none" len="sm" w="sm"/>
          </a:ln>
        </p:spPr>
      </p:sp>
      <p:sp>
        <p:nvSpPr>
          <p:cNvPr name="AutoShape 37" id="37"/>
          <p:cNvSpPr/>
          <p:nvPr/>
        </p:nvSpPr>
        <p:spPr>
          <a:xfrm>
            <a:off x="2049991" y="568102"/>
            <a:ext cx="375086" cy="438940"/>
          </a:xfrm>
          <a:prstGeom prst="line">
            <a:avLst/>
          </a:prstGeom>
          <a:ln cap="flat" w="66675">
            <a:solidFill>
              <a:srgbClr val="BEC6D4"/>
            </a:solidFill>
            <a:prstDash val="solid"/>
            <a:headEnd type="none" len="sm" w="sm"/>
            <a:tailEnd type="none" len="sm" w="sm"/>
          </a:ln>
        </p:spPr>
      </p:sp>
      <p:sp>
        <p:nvSpPr>
          <p:cNvPr name="AutoShape 38" id="38"/>
          <p:cNvSpPr/>
          <p:nvPr/>
        </p:nvSpPr>
        <p:spPr>
          <a:xfrm>
            <a:off x="2391209" y="568102"/>
            <a:ext cx="375086" cy="438940"/>
          </a:xfrm>
          <a:prstGeom prst="line">
            <a:avLst/>
          </a:prstGeom>
          <a:ln cap="flat" w="66675">
            <a:solidFill>
              <a:srgbClr val="BEC6D4"/>
            </a:solidFill>
            <a:prstDash val="solid"/>
            <a:headEnd type="none" len="sm" w="sm"/>
            <a:tailEnd type="none" len="sm" w="sm"/>
          </a:ln>
        </p:spPr>
      </p:sp>
      <p:sp>
        <p:nvSpPr>
          <p:cNvPr name="AutoShape 39" id="39"/>
          <p:cNvSpPr/>
          <p:nvPr/>
        </p:nvSpPr>
        <p:spPr>
          <a:xfrm>
            <a:off x="2732427" y="568102"/>
            <a:ext cx="375086" cy="438940"/>
          </a:xfrm>
          <a:prstGeom prst="line">
            <a:avLst/>
          </a:prstGeom>
          <a:ln cap="flat" w="66675">
            <a:solidFill>
              <a:srgbClr val="BEC6D4"/>
            </a:solidFill>
            <a:prstDash val="solid"/>
            <a:headEnd type="none" len="sm" w="sm"/>
            <a:tailEnd type="none" len="sm" w="sm"/>
          </a:ln>
        </p:spPr>
      </p:sp>
      <p:sp>
        <p:nvSpPr>
          <p:cNvPr name="AutoShape 40" id="40"/>
          <p:cNvSpPr/>
          <p:nvPr/>
        </p:nvSpPr>
        <p:spPr>
          <a:xfrm>
            <a:off x="3073645" y="568102"/>
            <a:ext cx="375086" cy="438940"/>
          </a:xfrm>
          <a:prstGeom prst="line">
            <a:avLst/>
          </a:prstGeom>
          <a:ln cap="flat" w="66675">
            <a:solidFill>
              <a:srgbClr val="BEC6D4"/>
            </a:solidFill>
            <a:prstDash val="solid"/>
            <a:headEnd type="none" len="sm" w="sm"/>
            <a:tailEnd type="none" len="sm" w="sm"/>
          </a:ln>
        </p:spPr>
      </p:sp>
      <p:sp>
        <p:nvSpPr>
          <p:cNvPr name="Freeform 41" id="41"/>
          <p:cNvSpPr/>
          <p:nvPr/>
        </p:nvSpPr>
        <p:spPr>
          <a:xfrm flipH="false" flipV="false" rot="0">
            <a:off x="5888461" y="2400890"/>
            <a:ext cx="442544" cy="627318"/>
          </a:xfrm>
          <a:custGeom>
            <a:avLst/>
            <a:gdLst/>
            <a:ahLst/>
            <a:cxnLst/>
            <a:rect r="r" b="b" t="t" l="l"/>
            <a:pathLst>
              <a:path h="627318" w="442544">
                <a:moveTo>
                  <a:pt x="0" y="0"/>
                </a:moveTo>
                <a:lnTo>
                  <a:pt x="442544" y="0"/>
                </a:lnTo>
                <a:lnTo>
                  <a:pt x="442544" y="627318"/>
                </a:lnTo>
                <a:lnTo>
                  <a:pt x="0" y="6273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2" id="42"/>
          <p:cNvSpPr txBox="true"/>
          <p:nvPr/>
        </p:nvSpPr>
        <p:spPr>
          <a:xfrm rot="0">
            <a:off x="17681603" y="9969500"/>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2</a:t>
            </a:r>
            <a:r>
              <a:rPr lang="en-US" sz="1999">
                <a:solidFill>
                  <a:srgbClr val="F4F4F4"/>
                </a:solidFill>
                <a:latin typeface="Arial"/>
                <a:ea typeface="Arial"/>
                <a:cs typeface="Arial"/>
                <a:sym typeface="Arial"/>
              </a:rPr>
              <a:t>/16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836748" y="-317503"/>
            <a:ext cx="22406886" cy="834714"/>
            <a:chOff x="0" y="0"/>
            <a:chExt cx="5901402" cy="219842"/>
          </a:xfrm>
        </p:grpSpPr>
        <p:sp>
          <p:nvSpPr>
            <p:cNvPr name="Freeform 3" id="3"/>
            <p:cNvSpPr/>
            <p:nvPr/>
          </p:nvSpPr>
          <p:spPr>
            <a:xfrm flipH="false" flipV="false" rot="0">
              <a:off x="0" y="0"/>
              <a:ext cx="5901402" cy="219842"/>
            </a:xfrm>
            <a:custGeom>
              <a:avLst/>
              <a:gdLst/>
              <a:ahLst/>
              <a:cxnLst/>
              <a:rect r="r" b="b" t="t" l="l"/>
              <a:pathLst>
                <a:path h="219842" w="5901402">
                  <a:moveTo>
                    <a:pt x="0" y="0"/>
                  </a:moveTo>
                  <a:lnTo>
                    <a:pt x="5901402" y="0"/>
                  </a:lnTo>
                  <a:lnTo>
                    <a:pt x="5901402" y="219842"/>
                  </a:lnTo>
                  <a:lnTo>
                    <a:pt x="0" y="219842"/>
                  </a:lnTo>
                  <a:close/>
                </a:path>
              </a:pathLst>
            </a:custGeom>
            <a:solidFill>
              <a:srgbClr val="051D64"/>
            </a:solidFill>
          </p:spPr>
        </p:sp>
        <p:sp>
          <p:nvSpPr>
            <p:cNvPr name="TextBox 4" id="4"/>
            <p:cNvSpPr txBox="true"/>
            <p:nvPr/>
          </p:nvSpPr>
          <p:spPr>
            <a:xfrm>
              <a:off x="0" y="-38100"/>
              <a:ext cx="5901402" cy="25794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14195093" y="9321007"/>
            <a:ext cx="6128414" cy="2288499"/>
          </a:xfrm>
          <a:custGeom>
            <a:avLst/>
            <a:gdLst/>
            <a:ahLst/>
            <a:cxnLst/>
            <a:rect r="r" b="b" t="t" l="l"/>
            <a:pathLst>
              <a:path h="2288499" w="6128414">
                <a:moveTo>
                  <a:pt x="6128414" y="0"/>
                </a:moveTo>
                <a:lnTo>
                  <a:pt x="0" y="0"/>
                </a:lnTo>
                <a:lnTo>
                  <a:pt x="0" y="2288499"/>
                </a:lnTo>
                <a:lnTo>
                  <a:pt x="6128414" y="2288499"/>
                </a:lnTo>
                <a:lnTo>
                  <a:pt x="6128414" y="0"/>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6" id="6"/>
          <p:cNvGrpSpPr>
            <a:grpSpLocks noChangeAspect="true"/>
          </p:cNvGrpSpPr>
          <p:nvPr/>
        </p:nvGrpSpPr>
        <p:grpSpPr>
          <a:xfrm rot="0">
            <a:off x="1028700" y="1670052"/>
            <a:ext cx="5121064" cy="7588248"/>
            <a:chOff x="0" y="0"/>
            <a:chExt cx="3727450" cy="5523230"/>
          </a:xfrm>
        </p:grpSpPr>
        <p:sp>
          <p:nvSpPr>
            <p:cNvPr name="Freeform 7" id="7"/>
            <p:cNvSpPr/>
            <p:nvPr/>
          </p:nvSpPr>
          <p:spPr>
            <a:xfrm flipH="false" flipV="false" rot="0">
              <a:off x="63500" y="63500"/>
              <a:ext cx="3600450" cy="5396230"/>
            </a:xfrm>
            <a:custGeom>
              <a:avLst/>
              <a:gdLst/>
              <a:ahLst/>
              <a:cxnLst/>
              <a:rect r="r" b="b" t="t" l="l"/>
              <a:pathLst>
                <a:path h="5396230" w="3600450">
                  <a:moveTo>
                    <a:pt x="0" y="0"/>
                  </a:moveTo>
                  <a:lnTo>
                    <a:pt x="3600450" y="0"/>
                  </a:lnTo>
                  <a:lnTo>
                    <a:pt x="3600450" y="5396230"/>
                  </a:lnTo>
                  <a:lnTo>
                    <a:pt x="0" y="5396230"/>
                  </a:lnTo>
                  <a:close/>
                </a:path>
              </a:pathLst>
            </a:custGeom>
            <a:blipFill>
              <a:blip r:embed="rId4"/>
              <a:stretch>
                <a:fillRect l="-24938" t="0" r="-24938" b="0"/>
              </a:stretch>
            </a:blipFill>
          </p:spPr>
        </p:sp>
        <p:sp>
          <p:nvSpPr>
            <p:cNvPr name="Freeform 8" id="8"/>
            <p:cNvSpPr/>
            <p:nvPr/>
          </p:nvSpPr>
          <p:spPr>
            <a:xfrm flipH="false" flipV="false" rot="0">
              <a:off x="0" y="0"/>
              <a:ext cx="3727450" cy="5523230"/>
            </a:xfrm>
            <a:custGeom>
              <a:avLst/>
              <a:gdLst/>
              <a:ahLst/>
              <a:cxnLst/>
              <a:rect r="r" b="b" t="t" l="l"/>
              <a:pathLst>
                <a:path h="5523230" w="372745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sp>
      </p:grpSp>
      <p:sp>
        <p:nvSpPr>
          <p:cNvPr name="AutoShape 9" id="9"/>
          <p:cNvSpPr/>
          <p:nvPr/>
        </p:nvSpPr>
        <p:spPr>
          <a:xfrm>
            <a:off x="800274" y="297741"/>
            <a:ext cx="375086" cy="438940"/>
          </a:xfrm>
          <a:prstGeom prst="line">
            <a:avLst/>
          </a:prstGeom>
          <a:ln cap="flat" w="66675">
            <a:solidFill>
              <a:srgbClr val="F9B680"/>
            </a:solidFill>
            <a:prstDash val="solid"/>
            <a:headEnd type="none" len="sm" w="sm"/>
            <a:tailEnd type="none" len="sm" w="sm"/>
          </a:ln>
        </p:spPr>
      </p:sp>
      <p:sp>
        <p:nvSpPr>
          <p:cNvPr name="AutoShape 10" id="10"/>
          <p:cNvSpPr/>
          <p:nvPr/>
        </p:nvSpPr>
        <p:spPr>
          <a:xfrm>
            <a:off x="1141493" y="297741"/>
            <a:ext cx="375086" cy="438940"/>
          </a:xfrm>
          <a:prstGeom prst="line">
            <a:avLst/>
          </a:prstGeom>
          <a:ln cap="flat" w="66675">
            <a:solidFill>
              <a:srgbClr val="F9B680"/>
            </a:solidFill>
            <a:prstDash val="solid"/>
            <a:headEnd type="none" len="sm" w="sm"/>
            <a:tailEnd type="none" len="sm" w="sm"/>
          </a:ln>
        </p:spPr>
      </p:sp>
      <p:sp>
        <p:nvSpPr>
          <p:cNvPr name="AutoShape 11" id="11"/>
          <p:cNvSpPr/>
          <p:nvPr/>
        </p:nvSpPr>
        <p:spPr>
          <a:xfrm>
            <a:off x="1482711" y="297741"/>
            <a:ext cx="375086" cy="438940"/>
          </a:xfrm>
          <a:prstGeom prst="line">
            <a:avLst/>
          </a:prstGeom>
          <a:ln cap="flat" w="66675">
            <a:solidFill>
              <a:srgbClr val="F9B680"/>
            </a:solidFill>
            <a:prstDash val="solid"/>
            <a:headEnd type="none" len="sm" w="sm"/>
            <a:tailEnd type="none" len="sm" w="sm"/>
          </a:ln>
        </p:spPr>
      </p:sp>
      <p:sp>
        <p:nvSpPr>
          <p:cNvPr name="AutoShape 12" id="12"/>
          <p:cNvSpPr/>
          <p:nvPr/>
        </p:nvSpPr>
        <p:spPr>
          <a:xfrm>
            <a:off x="1823929" y="297741"/>
            <a:ext cx="375086" cy="438940"/>
          </a:xfrm>
          <a:prstGeom prst="line">
            <a:avLst/>
          </a:prstGeom>
          <a:ln cap="flat" w="66675">
            <a:solidFill>
              <a:srgbClr val="F9B680"/>
            </a:solidFill>
            <a:prstDash val="solid"/>
            <a:headEnd type="none" len="sm" w="sm"/>
            <a:tailEnd type="none" len="sm" w="sm"/>
          </a:ln>
        </p:spPr>
      </p:sp>
      <p:sp>
        <p:nvSpPr>
          <p:cNvPr name="AutoShape 13" id="13"/>
          <p:cNvSpPr/>
          <p:nvPr/>
        </p:nvSpPr>
        <p:spPr>
          <a:xfrm>
            <a:off x="2165147" y="297741"/>
            <a:ext cx="375086" cy="438940"/>
          </a:xfrm>
          <a:prstGeom prst="line">
            <a:avLst/>
          </a:prstGeom>
          <a:ln cap="flat" w="66675">
            <a:solidFill>
              <a:srgbClr val="F9B680"/>
            </a:solidFill>
            <a:prstDash val="solid"/>
            <a:headEnd type="none" len="sm" w="sm"/>
            <a:tailEnd type="none" len="sm" w="sm"/>
          </a:ln>
        </p:spPr>
      </p:sp>
      <p:sp>
        <p:nvSpPr>
          <p:cNvPr name="AutoShape 14" id="14"/>
          <p:cNvSpPr/>
          <p:nvPr/>
        </p:nvSpPr>
        <p:spPr>
          <a:xfrm>
            <a:off x="2506365" y="297741"/>
            <a:ext cx="375086" cy="438940"/>
          </a:xfrm>
          <a:prstGeom prst="line">
            <a:avLst/>
          </a:prstGeom>
          <a:ln cap="flat" w="66675">
            <a:solidFill>
              <a:srgbClr val="F9B680"/>
            </a:solidFill>
            <a:prstDash val="solid"/>
            <a:headEnd type="none" len="sm" w="sm"/>
            <a:tailEnd type="none" len="sm" w="sm"/>
          </a:ln>
        </p:spPr>
      </p:sp>
      <p:sp>
        <p:nvSpPr>
          <p:cNvPr name="AutoShape 15" id="15"/>
          <p:cNvSpPr/>
          <p:nvPr/>
        </p:nvSpPr>
        <p:spPr>
          <a:xfrm>
            <a:off x="2847584" y="297741"/>
            <a:ext cx="375086" cy="438940"/>
          </a:xfrm>
          <a:prstGeom prst="line">
            <a:avLst/>
          </a:prstGeom>
          <a:ln cap="flat" w="66675">
            <a:solidFill>
              <a:srgbClr val="F9B680"/>
            </a:solidFill>
            <a:prstDash val="solid"/>
            <a:headEnd type="none" len="sm" w="sm"/>
            <a:tailEnd type="none" len="sm" w="sm"/>
          </a:ln>
        </p:spPr>
      </p:sp>
      <p:sp>
        <p:nvSpPr>
          <p:cNvPr name="AutoShape 16" id="16"/>
          <p:cNvSpPr/>
          <p:nvPr/>
        </p:nvSpPr>
        <p:spPr>
          <a:xfrm>
            <a:off x="3188802" y="297741"/>
            <a:ext cx="375086" cy="438940"/>
          </a:xfrm>
          <a:prstGeom prst="line">
            <a:avLst/>
          </a:prstGeom>
          <a:ln cap="flat" w="66675">
            <a:solidFill>
              <a:srgbClr val="F9B680"/>
            </a:solidFill>
            <a:prstDash val="solid"/>
            <a:headEnd type="none" len="sm" w="sm"/>
            <a:tailEnd type="none" len="sm" w="sm"/>
          </a:ln>
        </p:spPr>
      </p:sp>
      <p:sp>
        <p:nvSpPr>
          <p:cNvPr name="Freeform 17" id="17"/>
          <p:cNvSpPr/>
          <p:nvPr/>
        </p:nvSpPr>
        <p:spPr>
          <a:xfrm flipH="false" flipV="false" rot="0">
            <a:off x="10744155" y="0"/>
            <a:ext cx="7543845" cy="1471050"/>
          </a:xfrm>
          <a:custGeom>
            <a:avLst/>
            <a:gdLst/>
            <a:ahLst/>
            <a:cxnLst/>
            <a:rect r="r" b="b" t="t" l="l"/>
            <a:pathLst>
              <a:path h="1471050" w="7543845">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7452168" y="2513256"/>
            <a:ext cx="9347951" cy="6512898"/>
            <a:chOff x="0" y="0"/>
            <a:chExt cx="12463934" cy="8683864"/>
          </a:xfrm>
        </p:grpSpPr>
        <p:sp>
          <p:nvSpPr>
            <p:cNvPr name="TextBox 19" id="19"/>
            <p:cNvSpPr txBox="true"/>
            <p:nvPr/>
          </p:nvSpPr>
          <p:spPr>
            <a:xfrm rot="0">
              <a:off x="0" y="-85725"/>
              <a:ext cx="12463934" cy="1304925"/>
            </a:xfrm>
            <a:prstGeom prst="rect">
              <a:avLst/>
            </a:prstGeom>
          </p:spPr>
          <p:txBody>
            <a:bodyPr anchor="t" rtlCol="false" tIns="0" lIns="0" bIns="0" rIns="0">
              <a:spAutoFit/>
            </a:bodyPr>
            <a:lstStyle/>
            <a:p>
              <a:pPr algn="l">
                <a:lnSpc>
                  <a:spcPts val="7800"/>
                </a:lnSpc>
              </a:pPr>
              <a:r>
                <a:rPr lang="en-US" b="true" sz="6000">
                  <a:solidFill>
                    <a:srgbClr val="153969"/>
                  </a:solidFill>
                  <a:latin typeface="Arial Bold"/>
                  <a:ea typeface="Arial Bold"/>
                  <a:cs typeface="Arial Bold"/>
                  <a:sym typeface="Arial Bold"/>
                </a:rPr>
                <a:t>LÝ DO CHỌN ĐỀ TÀI</a:t>
              </a:r>
            </a:p>
          </p:txBody>
        </p:sp>
        <p:sp>
          <p:nvSpPr>
            <p:cNvPr name="TextBox 20" id="20"/>
            <p:cNvSpPr txBox="true"/>
            <p:nvPr/>
          </p:nvSpPr>
          <p:spPr>
            <a:xfrm rot="0">
              <a:off x="0" y="1962812"/>
              <a:ext cx="10662197" cy="6721052"/>
            </a:xfrm>
            <a:prstGeom prst="rect">
              <a:avLst/>
            </a:prstGeom>
          </p:spPr>
          <p:txBody>
            <a:bodyPr anchor="t" rtlCol="false" tIns="0" lIns="0" bIns="0" rIns="0">
              <a:spAutoFit/>
            </a:bodyPr>
            <a:lstStyle/>
            <a:p>
              <a:pPr algn="l" marL="690879" indent="-345439" lvl="1">
                <a:lnSpc>
                  <a:spcPts val="4479"/>
                </a:lnSpc>
                <a:buFont typeface="Arial"/>
                <a:buChar char="•"/>
              </a:pPr>
              <a:r>
                <a:rPr lang="en-US" sz="3199">
                  <a:solidFill>
                    <a:srgbClr val="2A2E3A"/>
                  </a:solidFill>
                  <a:latin typeface="Arial"/>
                  <a:ea typeface="Arial"/>
                  <a:cs typeface="Arial"/>
                  <a:sym typeface="Arial"/>
                </a:rPr>
                <a:t>Chuyển đổ</a:t>
              </a:r>
              <a:r>
                <a:rPr lang="en-US" sz="3199" u="none">
                  <a:solidFill>
                    <a:srgbClr val="2A2E3A"/>
                  </a:solidFill>
                  <a:latin typeface="Arial"/>
                  <a:ea typeface="Arial"/>
                  <a:cs typeface="Arial"/>
                  <a:sym typeface="Arial"/>
                </a:rPr>
                <a:t>i số thúc đẩy doanh nghiệp ứng dụng công nghệ trong tuyển dụng</a:t>
              </a:r>
            </a:p>
            <a:p>
              <a:pPr algn="l" marL="690879" indent="-345439" lvl="1">
                <a:lnSpc>
                  <a:spcPts val="4479"/>
                </a:lnSpc>
                <a:buFont typeface="Arial"/>
                <a:buChar char="•"/>
              </a:pPr>
              <a:r>
                <a:rPr lang="en-US" sz="3199" u="none">
                  <a:solidFill>
                    <a:srgbClr val="2A2E3A"/>
                  </a:solidFill>
                  <a:latin typeface="Arial"/>
                  <a:ea typeface="Arial"/>
                  <a:cs typeface="Arial"/>
                  <a:sym typeface="Arial"/>
                </a:rPr>
                <a:t>Nhu cầu tìm việc của sinh viên và người lao động tăng cao</a:t>
              </a:r>
            </a:p>
            <a:p>
              <a:pPr algn="l" marL="690879" indent="-345439" lvl="1">
                <a:lnSpc>
                  <a:spcPts val="4479"/>
                </a:lnSpc>
                <a:buFont typeface="Arial"/>
                <a:buChar char="•"/>
              </a:pPr>
              <a:r>
                <a:rPr lang="en-US" sz="3199" u="none">
                  <a:solidFill>
                    <a:srgbClr val="2A2E3A"/>
                  </a:solidFill>
                  <a:latin typeface="Arial"/>
                  <a:ea typeface="Arial"/>
                  <a:cs typeface="Arial"/>
                  <a:sym typeface="Arial"/>
                </a:rPr>
                <a:t>Nhiều nền tảng tuyển dụng hiện nay còn phức tạp và thiếu hiệu quả</a:t>
              </a:r>
            </a:p>
            <a:p>
              <a:pPr algn="l" marL="690879" indent="-345439" lvl="1">
                <a:lnSpc>
                  <a:spcPts val="4479"/>
                </a:lnSpc>
                <a:buFont typeface="Arial"/>
                <a:buChar char="•"/>
              </a:pPr>
              <a:r>
                <a:rPr lang="en-US" sz="3199" u="none">
                  <a:solidFill>
                    <a:srgbClr val="2A2E3A"/>
                  </a:solidFill>
                  <a:latin typeface="Arial"/>
                  <a:ea typeface="Arial"/>
                  <a:cs typeface="Arial"/>
                  <a:sym typeface="Arial"/>
                </a:rPr>
                <a:t>Cần một hệ thống tuyển dụng đơn giản, minh bạch, dễ sử dụng và có tính ứng dụng thực tiễn cho cộng đồng</a:t>
              </a:r>
            </a:p>
          </p:txBody>
        </p:sp>
      </p:grpSp>
      <p:sp>
        <p:nvSpPr>
          <p:cNvPr name="TextBox 21" id="21"/>
          <p:cNvSpPr txBox="true"/>
          <p:nvPr/>
        </p:nvSpPr>
        <p:spPr>
          <a:xfrm rot="0">
            <a:off x="17681603" y="9969500"/>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3</a:t>
            </a:r>
            <a:r>
              <a:rPr lang="en-US" sz="1999">
                <a:solidFill>
                  <a:srgbClr val="F4F4F4"/>
                </a:solidFill>
                <a:latin typeface="Arial"/>
                <a:ea typeface="Arial"/>
                <a:cs typeface="Arial"/>
                <a:sym typeface="Arial"/>
              </a:rPr>
              <a:t>/16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7713756" y="6094313"/>
            <a:ext cx="8495987" cy="4440232"/>
            <a:chOff x="0" y="0"/>
            <a:chExt cx="11327982" cy="5920310"/>
          </a:xfrm>
        </p:grpSpPr>
        <p:sp>
          <p:nvSpPr>
            <p:cNvPr name="TextBox 3" id="3"/>
            <p:cNvSpPr txBox="true"/>
            <p:nvPr/>
          </p:nvSpPr>
          <p:spPr>
            <a:xfrm rot="0">
              <a:off x="0" y="-19050"/>
              <a:ext cx="10813256" cy="628650"/>
            </a:xfrm>
            <a:prstGeom prst="rect">
              <a:avLst/>
            </a:prstGeom>
          </p:spPr>
          <p:txBody>
            <a:bodyPr anchor="t" rtlCol="false" tIns="0" lIns="0" bIns="0" rIns="0">
              <a:spAutoFit/>
            </a:bodyPr>
            <a:lstStyle/>
            <a:p>
              <a:pPr algn="just" marL="0" indent="0" lvl="0">
                <a:lnSpc>
                  <a:spcPts val="3600"/>
                </a:lnSpc>
                <a:spcBef>
                  <a:spcPct val="0"/>
                </a:spcBef>
              </a:pPr>
              <a:r>
                <a:rPr lang="en-US" b="true" sz="3000">
                  <a:solidFill>
                    <a:srgbClr val="153969"/>
                  </a:solidFill>
                  <a:latin typeface="Arial Bold"/>
                  <a:ea typeface="Arial Bold"/>
                  <a:cs typeface="Arial Bold"/>
                  <a:sym typeface="Arial Bold"/>
                </a:rPr>
                <a:t>MỤC TIÊU CỤ THỂ</a:t>
              </a:r>
            </a:p>
          </p:txBody>
        </p:sp>
        <p:sp>
          <p:nvSpPr>
            <p:cNvPr name="TextBox 4" id="4"/>
            <p:cNvSpPr txBox="true"/>
            <p:nvPr/>
          </p:nvSpPr>
          <p:spPr>
            <a:xfrm rot="0">
              <a:off x="0" y="967310"/>
              <a:ext cx="11327982" cy="4953000"/>
            </a:xfrm>
            <a:prstGeom prst="rect">
              <a:avLst/>
            </a:prstGeom>
          </p:spPr>
          <p:txBody>
            <a:bodyPr anchor="t" rtlCol="false" tIns="0" lIns="0" bIns="0" rIns="0">
              <a:spAutoFit/>
            </a:bodyPr>
            <a:lstStyle/>
            <a:p>
              <a:pPr algn="just" marL="647700" indent="-323850" lvl="1">
                <a:lnSpc>
                  <a:spcPts val="4200"/>
                </a:lnSpc>
                <a:spcBef>
                  <a:spcPct val="0"/>
                </a:spcBef>
                <a:buFont typeface="Arial"/>
                <a:buChar char="•"/>
              </a:pPr>
              <a:r>
                <a:rPr lang="en-US" sz="3000">
                  <a:solidFill>
                    <a:srgbClr val="2A2E3A"/>
                  </a:solidFill>
                  <a:latin typeface="Arial"/>
                  <a:ea typeface="Arial"/>
                  <a:cs typeface="Arial"/>
                  <a:sym typeface="Arial"/>
                </a:rPr>
                <a:t>Xây dựng nền tảng tìm v</a:t>
              </a:r>
              <a:r>
                <a:rPr lang="en-US" sz="3000" u="none">
                  <a:solidFill>
                    <a:srgbClr val="2A2E3A"/>
                  </a:solidFill>
                  <a:latin typeface="Arial"/>
                  <a:ea typeface="Arial"/>
                  <a:cs typeface="Arial"/>
                  <a:sym typeface="Arial"/>
                </a:rPr>
                <a:t>iệc thuận tiện, quản lý hồ sơ và theo dõi ứng tuyển hiệu quả</a:t>
              </a:r>
            </a:p>
            <a:p>
              <a:pPr algn="just" marL="647700" indent="-323850" lvl="1">
                <a:lnSpc>
                  <a:spcPts val="4200"/>
                </a:lnSpc>
                <a:spcBef>
                  <a:spcPct val="0"/>
                </a:spcBef>
                <a:buFont typeface="Arial"/>
                <a:buChar char="•"/>
              </a:pPr>
              <a:r>
                <a:rPr lang="en-US" sz="3000" u="none">
                  <a:solidFill>
                    <a:srgbClr val="2A2E3A"/>
                  </a:solidFill>
                  <a:latin typeface="Arial"/>
                  <a:ea typeface="Arial"/>
                  <a:cs typeface="Arial"/>
                  <a:sym typeface="Arial"/>
                </a:rPr>
                <a:t>Cung cấp công cụ tuyển dụng chuyên nghiệp với quy trình xác thực và phân quyền rõ ràng</a:t>
              </a:r>
            </a:p>
            <a:p>
              <a:pPr algn="just" marL="647700" indent="-323850" lvl="1">
                <a:lnSpc>
                  <a:spcPts val="4200"/>
                </a:lnSpc>
                <a:spcBef>
                  <a:spcPct val="0"/>
                </a:spcBef>
                <a:buFont typeface="Arial"/>
                <a:buChar char="•"/>
              </a:pPr>
              <a:r>
                <a:rPr lang="en-US" sz="3000" u="none">
                  <a:solidFill>
                    <a:srgbClr val="2A2E3A"/>
                  </a:solidFill>
                  <a:latin typeface="Arial"/>
                  <a:ea typeface="Arial"/>
                  <a:cs typeface="Arial"/>
                  <a:sym typeface="Arial"/>
                </a:rPr>
                <a:t>P</a:t>
              </a:r>
              <a:r>
                <a:rPr lang="en-US" sz="3000" u="none">
                  <a:solidFill>
                    <a:srgbClr val="2A2E3A"/>
                  </a:solidFill>
                  <a:latin typeface="Arial"/>
                  <a:ea typeface="Arial"/>
                  <a:cs typeface="Arial"/>
                  <a:sym typeface="Arial"/>
                </a:rPr>
                <a:t>hát triển một hệ thống trung tâm ổn định, bảo mật và đồng bộ</a:t>
              </a:r>
            </a:p>
            <a:p>
              <a:pPr algn="just" marL="0" indent="0" lvl="0">
                <a:lnSpc>
                  <a:spcPts val="4200"/>
                </a:lnSpc>
                <a:spcBef>
                  <a:spcPct val="0"/>
                </a:spcBef>
              </a:pPr>
            </a:p>
          </p:txBody>
        </p:sp>
      </p:grpSp>
      <p:grpSp>
        <p:nvGrpSpPr>
          <p:cNvPr name="Group 5" id="5"/>
          <p:cNvGrpSpPr/>
          <p:nvPr/>
        </p:nvGrpSpPr>
        <p:grpSpPr>
          <a:xfrm rot="0">
            <a:off x="433351" y="33039"/>
            <a:ext cx="6031659" cy="10220922"/>
            <a:chOff x="0" y="0"/>
            <a:chExt cx="1588585" cy="2691930"/>
          </a:xfrm>
        </p:grpSpPr>
        <p:sp>
          <p:nvSpPr>
            <p:cNvPr name="Freeform 6" id="6"/>
            <p:cNvSpPr/>
            <p:nvPr/>
          </p:nvSpPr>
          <p:spPr>
            <a:xfrm flipH="false" flipV="false" rot="0">
              <a:off x="0" y="0"/>
              <a:ext cx="1588585" cy="2691930"/>
            </a:xfrm>
            <a:custGeom>
              <a:avLst/>
              <a:gdLst/>
              <a:ahLst/>
              <a:cxnLst/>
              <a:rect r="r" b="b" t="t" l="l"/>
              <a:pathLst>
                <a:path h="2691930" w="1588585">
                  <a:moveTo>
                    <a:pt x="0" y="0"/>
                  </a:moveTo>
                  <a:lnTo>
                    <a:pt x="1588585" y="0"/>
                  </a:lnTo>
                  <a:lnTo>
                    <a:pt x="1588585" y="2691930"/>
                  </a:lnTo>
                  <a:lnTo>
                    <a:pt x="0" y="2691930"/>
                  </a:lnTo>
                  <a:close/>
                </a:path>
              </a:pathLst>
            </a:custGeom>
            <a:solidFill>
              <a:srgbClr val="859AB5"/>
            </a:solidFill>
          </p:spPr>
        </p:sp>
        <p:sp>
          <p:nvSpPr>
            <p:cNvPr name="TextBox 7" id="7"/>
            <p:cNvSpPr txBox="true"/>
            <p:nvPr/>
          </p:nvSpPr>
          <p:spPr>
            <a:xfrm>
              <a:off x="0" y="-47625"/>
              <a:ext cx="1588585" cy="273955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0" y="0"/>
            <a:ext cx="6031659" cy="10220922"/>
            <a:chOff x="0" y="0"/>
            <a:chExt cx="1588585" cy="2691930"/>
          </a:xfrm>
        </p:grpSpPr>
        <p:sp>
          <p:nvSpPr>
            <p:cNvPr name="Freeform 9" id="9"/>
            <p:cNvSpPr/>
            <p:nvPr/>
          </p:nvSpPr>
          <p:spPr>
            <a:xfrm flipH="false" flipV="false" rot="0">
              <a:off x="0" y="0"/>
              <a:ext cx="1588585" cy="2691930"/>
            </a:xfrm>
            <a:custGeom>
              <a:avLst/>
              <a:gdLst/>
              <a:ahLst/>
              <a:cxnLst/>
              <a:rect r="r" b="b" t="t" l="l"/>
              <a:pathLst>
                <a:path h="2691930" w="1588585">
                  <a:moveTo>
                    <a:pt x="0" y="0"/>
                  </a:moveTo>
                  <a:lnTo>
                    <a:pt x="1588585" y="0"/>
                  </a:lnTo>
                  <a:lnTo>
                    <a:pt x="1588585" y="2691930"/>
                  </a:lnTo>
                  <a:lnTo>
                    <a:pt x="0" y="2691930"/>
                  </a:lnTo>
                  <a:close/>
                </a:path>
              </a:pathLst>
            </a:custGeom>
            <a:solidFill>
              <a:srgbClr val="153969"/>
            </a:solidFill>
          </p:spPr>
        </p:sp>
        <p:sp>
          <p:nvSpPr>
            <p:cNvPr name="TextBox 10" id="10"/>
            <p:cNvSpPr txBox="true"/>
            <p:nvPr/>
          </p:nvSpPr>
          <p:spPr>
            <a:xfrm>
              <a:off x="0" y="-47625"/>
              <a:ext cx="1588585" cy="2739555"/>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237728" y="3782913"/>
            <a:ext cx="5570794" cy="2311400"/>
          </a:xfrm>
          <a:prstGeom prst="rect">
            <a:avLst/>
          </a:prstGeom>
        </p:spPr>
        <p:txBody>
          <a:bodyPr anchor="t" rtlCol="false" tIns="0" lIns="0" bIns="0" rIns="0">
            <a:spAutoFit/>
          </a:bodyPr>
          <a:lstStyle/>
          <a:p>
            <a:pPr algn="ctr">
              <a:lnSpc>
                <a:spcPts val="9099"/>
              </a:lnSpc>
            </a:pPr>
            <a:r>
              <a:rPr lang="en-US" b="true" sz="6999">
                <a:solidFill>
                  <a:srgbClr val="FFFFFF"/>
                </a:solidFill>
                <a:latin typeface="Arial Bold"/>
                <a:ea typeface="Arial Bold"/>
                <a:cs typeface="Arial Bold"/>
                <a:sym typeface="Arial Bold"/>
              </a:rPr>
              <a:t>MỤC TIÊU CỦA ĐỀ TÀI</a:t>
            </a:r>
          </a:p>
        </p:txBody>
      </p:sp>
      <p:grpSp>
        <p:nvGrpSpPr>
          <p:cNvPr name="Group 12" id="12"/>
          <p:cNvGrpSpPr/>
          <p:nvPr/>
        </p:nvGrpSpPr>
        <p:grpSpPr>
          <a:xfrm rot="0">
            <a:off x="7713756" y="2044347"/>
            <a:ext cx="8495987" cy="4498531"/>
            <a:chOff x="0" y="0"/>
            <a:chExt cx="11327982" cy="5998042"/>
          </a:xfrm>
        </p:grpSpPr>
        <p:sp>
          <p:nvSpPr>
            <p:cNvPr name="TextBox 13" id="13"/>
            <p:cNvSpPr txBox="true"/>
            <p:nvPr/>
          </p:nvSpPr>
          <p:spPr>
            <a:xfrm rot="0">
              <a:off x="0" y="-9525"/>
              <a:ext cx="10813256" cy="619125"/>
            </a:xfrm>
            <a:prstGeom prst="rect">
              <a:avLst/>
            </a:prstGeom>
          </p:spPr>
          <p:txBody>
            <a:bodyPr anchor="t" rtlCol="false" tIns="0" lIns="0" bIns="0" rIns="0">
              <a:spAutoFit/>
            </a:bodyPr>
            <a:lstStyle/>
            <a:p>
              <a:pPr algn="l" marL="0" indent="0" lvl="0">
                <a:lnSpc>
                  <a:spcPts val="3599"/>
                </a:lnSpc>
                <a:spcBef>
                  <a:spcPct val="0"/>
                </a:spcBef>
              </a:pPr>
              <a:r>
                <a:rPr lang="en-US" b="true" sz="2999">
                  <a:solidFill>
                    <a:srgbClr val="153969"/>
                  </a:solidFill>
                  <a:latin typeface="Arial Bold"/>
                  <a:ea typeface="Arial Bold"/>
                  <a:cs typeface="Arial Bold"/>
                  <a:sym typeface="Arial Bold"/>
                </a:rPr>
                <a:t>MỤC TIÊU TỔNG QUÁT</a:t>
              </a:r>
            </a:p>
          </p:txBody>
        </p:sp>
        <p:sp>
          <p:nvSpPr>
            <p:cNvPr name="TextBox 14" id="14"/>
            <p:cNvSpPr txBox="true"/>
            <p:nvPr/>
          </p:nvSpPr>
          <p:spPr>
            <a:xfrm rot="0">
              <a:off x="0" y="1045042"/>
              <a:ext cx="11327982" cy="49530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2A2E3A"/>
                  </a:solidFill>
                  <a:latin typeface="Arial"/>
                  <a:ea typeface="Arial"/>
                  <a:cs typeface="Arial"/>
                  <a:sym typeface="Arial"/>
                </a:rPr>
                <a:t> Xây dựng một hệ thống Web hỗ trợ kết nối giữa nhà tuyển dụng và ứng viên, đảm bảo các tiêu chí: dễ sử dụng, giao diện thân thiện, thông tin minh bạch, chức năng đầy đủ và có khả năng vận hành ổn định.</a:t>
              </a:r>
            </a:p>
            <a:p>
              <a:pPr algn="just">
                <a:lnSpc>
                  <a:spcPts val="4200"/>
                </a:lnSpc>
              </a:pPr>
            </a:p>
            <a:p>
              <a:pPr algn="just">
                <a:lnSpc>
                  <a:spcPts val="4200"/>
                </a:lnSpc>
              </a:pPr>
            </a:p>
          </p:txBody>
        </p:sp>
      </p:grpSp>
      <p:sp>
        <p:nvSpPr>
          <p:cNvPr name="TextBox 15" id="15"/>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2A2E3A"/>
                </a:solidFill>
                <a:latin typeface="Arial"/>
                <a:ea typeface="Arial"/>
                <a:cs typeface="Arial"/>
                <a:sym typeface="Arial"/>
              </a:rPr>
              <a:t>4/21</a:t>
            </a:r>
          </a:p>
        </p:txBody>
      </p:sp>
      <p:sp>
        <p:nvSpPr>
          <p:cNvPr name="Freeform 16" id="16"/>
          <p:cNvSpPr/>
          <p:nvPr/>
        </p:nvSpPr>
        <p:spPr>
          <a:xfrm flipH="false" flipV="false" rot="0">
            <a:off x="9833938" y="0"/>
            <a:ext cx="8454062" cy="1648542"/>
          </a:xfrm>
          <a:custGeom>
            <a:avLst/>
            <a:gdLst/>
            <a:ahLst/>
            <a:cxnLst/>
            <a:rect r="r" b="b" t="t" l="l"/>
            <a:pathLst>
              <a:path h="1648542" w="8454062">
                <a:moveTo>
                  <a:pt x="0" y="0"/>
                </a:moveTo>
                <a:lnTo>
                  <a:pt x="8454062" y="0"/>
                </a:lnTo>
                <a:lnTo>
                  <a:pt x="8454062" y="1648542"/>
                </a:lnTo>
                <a:lnTo>
                  <a:pt x="0" y="1648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true" flipV="false" rot="5400000">
            <a:off x="14289785" y="6906195"/>
            <a:ext cx="6128414" cy="2288499"/>
          </a:xfrm>
          <a:custGeom>
            <a:avLst/>
            <a:gdLst/>
            <a:ahLst/>
            <a:cxnLst/>
            <a:rect r="r" b="b" t="t" l="l"/>
            <a:pathLst>
              <a:path h="2288499" w="6128414">
                <a:moveTo>
                  <a:pt x="6128413" y="0"/>
                </a:moveTo>
                <a:lnTo>
                  <a:pt x="0" y="0"/>
                </a:lnTo>
                <a:lnTo>
                  <a:pt x="0" y="2288499"/>
                </a:lnTo>
                <a:lnTo>
                  <a:pt x="6128413" y="2288499"/>
                </a:lnTo>
                <a:lnTo>
                  <a:pt x="6128413" y="0"/>
                </a:lnTo>
                <a:close/>
              </a:path>
            </a:pathLst>
          </a:custGeom>
          <a:blipFill>
            <a:blip r:embed="rId4">
              <a:extLst>
                <a:ext uri="{96DAC541-7B7A-43D3-8B79-37D633B846F1}">
                  <asvg:svgBlip xmlns:asvg="http://schemas.microsoft.com/office/drawing/2016/SVG/main" r:embed="rId5"/>
                </a:ext>
              </a:extLst>
            </a:blip>
            <a:stretch>
              <a:fillRect l="0" t="0" r="-103224" b="0"/>
            </a:stretch>
          </a:blipFill>
        </p:spPr>
      </p:sp>
      <p:sp>
        <p:nvSpPr>
          <p:cNvPr name="AutoShape 18" id="18"/>
          <p:cNvSpPr/>
          <p:nvPr/>
        </p:nvSpPr>
        <p:spPr>
          <a:xfrm>
            <a:off x="6835930" y="475340"/>
            <a:ext cx="0" cy="9447094"/>
          </a:xfrm>
          <a:prstGeom prst="line">
            <a:avLst/>
          </a:prstGeom>
          <a:ln cap="flat" w="95250">
            <a:solidFill>
              <a:srgbClr val="F9B680"/>
            </a:solidFill>
            <a:prstDash val="solid"/>
            <a:headEnd type="none" len="sm" w="sm"/>
            <a:tailEnd type="none" len="sm" w="sm"/>
          </a:ln>
        </p:spPr>
      </p:sp>
      <p:sp>
        <p:nvSpPr>
          <p:cNvPr name="TextBox 19" id="19"/>
          <p:cNvSpPr txBox="true"/>
          <p:nvPr/>
        </p:nvSpPr>
        <p:spPr>
          <a:xfrm rot="0">
            <a:off x="17681603" y="9969500"/>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4</a:t>
            </a:r>
            <a:r>
              <a:rPr lang="en-US" sz="1999">
                <a:solidFill>
                  <a:srgbClr val="F4F4F4"/>
                </a:solidFill>
                <a:latin typeface="Arial"/>
                <a:ea typeface="Arial"/>
                <a:cs typeface="Arial"/>
                <a:sym typeface="Arial"/>
              </a:rPr>
              <a:t>/16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9144045" y="2907059"/>
            <a:ext cx="9144000" cy="7302817"/>
            <a:chOff x="0" y="0"/>
            <a:chExt cx="2408296" cy="1923376"/>
          </a:xfrm>
        </p:grpSpPr>
        <p:sp>
          <p:nvSpPr>
            <p:cNvPr name="Freeform 3" id="3"/>
            <p:cNvSpPr/>
            <p:nvPr/>
          </p:nvSpPr>
          <p:spPr>
            <a:xfrm flipH="false" flipV="false" rot="0">
              <a:off x="0" y="0"/>
              <a:ext cx="2408296" cy="1923376"/>
            </a:xfrm>
            <a:custGeom>
              <a:avLst/>
              <a:gdLst/>
              <a:ahLst/>
              <a:cxnLst/>
              <a:rect r="r" b="b" t="t" l="l"/>
              <a:pathLst>
                <a:path h="1923376" w="2408296">
                  <a:moveTo>
                    <a:pt x="0" y="0"/>
                  </a:moveTo>
                  <a:lnTo>
                    <a:pt x="2408296" y="0"/>
                  </a:lnTo>
                  <a:lnTo>
                    <a:pt x="2408296" y="1923376"/>
                  </a:lnTo>
                  <a:lnTo>
                    <a:pt x="0" y="1923376"/>
                  </a:lnTo>
                  <a:close/>
                </a:path>
              </a:pathLst>
            </a:custGeom>
            <a:solidFill>
              <a:srgbClr val="859AB5"/>
            </a:solidFill>
          </p:spPr>
        </p:sp>
        <p:sp>
          <p:nvSpPr>
            <p:cNvPr name="TextBox 4" id="4"/>
            <p:cNvSpPr txBox="true"/>
            <p:nvPr/>
          </p:nvSpPr>
          <p:spPr>
            <a:xfrm>
              <a:off x="0" y="-66675"/>
              <a:ext cx="2408296" cy="1990051"/>
            </a:xfrm>
            <a:prstGeom prst="rect">
              <a:avLst/>
            </a:prstGeom>
          </p:spPr>
          <p:txBody>
            <a:bodyPr anchor="ctr" rtlCol="false" tIns="50800" lIns="50800" bIns="50800" rIns="50800"/>
            <a:lstStyle/>
            <a:p>
              <a:pPr algn="ctr">
                <a:lnSpc>
                  <a:spcPts val="3639"/>
                </a:lnSpc>
              </a:pPr>
            </a:p>
          </p:txBody>
        </p:sp>
      </p:grpSp>
      <p:sp>
        <p:nvSpPr>
          <p:cNvPr name="AutoShape 5" id="5"/>
          <p:cNvSpPr/>
          <p:nvPr/>
        </p:nvSpPr>
        <p:spPr>
          <a:xfrm>
            <a:off x="9144045" y="6224121"/>
            <a:ext cx="9144000" cy="28575"/>
          </a:xfrm>
          <a:prstGeom prst="line">
            <a:avLst/>
          </a:prstGeom>
          <a:ln cap="flat" w="28575">
            <a:solidFill>
              <a:srgbClr val="F4F4F4"/>
            </a:solidFill>
            <a:prstDash val="solid"/>
            <a:headEnd type="none" len="sm" w="sm"/>
            <a:tailEnd type="none" len="sm" w="sm"/>
          </a:ln>
        </p:spPr>
      </p:sp>
      <p:sp>
        <p:nvSpPr>
          <p:cNvPr name="AutoShape 6" id="6"/>
          <p:cNvSpPr/>
          <p:nvPr/>
        </p:nvSpPr>
        <p:spPr>
          <a:xfrm flipV="true">
            <a:off x="13716000" y="2907059"/>
            <a:ext cx="45" cy="3302774"/>
          </a:xfrm>
          <a:prstGeom prst="line">
            <a:avLst/>
          </a:prstGeom>
          <a:ln cap="flat" w="28575">
            <a:solidFill>
              <a:srgbClr val="F4F4F4"/>
            </a:solidFill>
            <a:prstDash val="solid"/>
            <a:headEnd type="none" len="sm" w="sm"/>
            <a:tailEnd type="none" len="sm" w="sm"/>
          </a:ln>
        </p:spPr>
      </p:sp>
      <p:grpSp>
        <p:nvGrpSpPr>
          <p:cNvPr name="Group 7" id="7"/>
          <p:cNvGrpSpPr/>
          <p:nvPr/>
        </p:nvGrpSpPr>
        <p:grpSpPr>
          <a:xfrm rot="0">
            <a:off x="12123387" y="6617250"/>
            <a:ext cx="3185225" cy="1121548"/>
            <a:chOff x="0" y="0"/>
            <a:chExt cx="838907" cy="295387"/>
          </a:xfrm>
        </p:grpSpPr>
        <p:sp>
          <p:nvSpPr>
            <p:cNvPr name="Freeform 8" id="8"/>
            <p:cNvSpPr/>
            <p:nvPr/>
          </p:nvSpPr>
          <p:spPr>
            <a:xfrm flipH="false" flipV="false" rot="0">
              <a:off x="0" y="0"/>
              <a:ext cx="838907" cy="295387"/>
            </a:xfrm>
            <a:custGeom>
              <a:avLst/>
              <a:gdLst/>
              <a:ahLst/>
              <a:cxnLst/>
              <a:rect r="r" b="b" t="t" l="l"/>
              <a:pathLst>
                <a:path h="295387" w="838907">
                  <a:moveTo>
                    <a:pt x="48611" y="0"/>
                  </a:moveTo>
                  <a:lnTo>
                    <a:pt x="790296" y="0"/>
                  </a:lnTo>
                  <a:cubicBezTo>
                    <a:pt x="817143" y="0"/>
                    <a:pt x="838907" y="21764"/>
                    <a:pt x="838907" y="48611"/>
                  </a:cubicBezTo>
                  <a:lnTo>
                    <a:pt x="838907" y="246776"/>
                  </a:lnTo>
                  <a:cubicBezTo>
                    <a:pt x="838907" y="259668"/>
                    <a:pt x="833786" y="272033"/>
                    <a:pt x="824669" y="281149"/>
                  </a:cubicBezTo>
                  <a:cubicBezTo>
                    <a:pt x="815553" y="290266"/>
                    <a:pt x="803188" y="295387"/>
                    <a:pt x="790296" y="295387"/>
                  </a:cubicBezTo>
                  <a:lnTo>
                    <a:pt x="48611" y="295387"/>
                  </a:lnTo>
                  <a:cubicBezTo>
                    <a:pt x="21764" y="295387"/>
                    <a:pt x="0" y="273623"/>
                    <a:pt x="0" y="246776"/>
                  </a:cubicBezTo>
                  <a:lnTo>
                    <a:pt x="0" y="48611"/>
                  </a:lnTo>
                  <a:cubicBezTo>
                    <a:pt x="0" y="21764"/>
                    <a:pt x="21764" y="0"/>
                    <a:pt x="48611" y="0"/>
                  </a:cubicBezTo>
                  <a:close/>
                </a:path>
              </a:pathLst>
            </a:custGeom>
            <a:solidFill>
              <a:srgbClr val="F4F4F4"/>
            </a:solidFill>
            <a:ln cap="sq">
              <a:noFill/>
              <a:prstDash val="solid"/>
              <a:miter/>
            </a:ln>
          </p:spPr>
        </p:sp>
        <p:sp>
          <p:nvSpPr>
            <p:cNvPr name="TextBox 9" id="9"/>
            <p:cNvSpPr txBox="true"/>
            <p:nvPr/>
          </p:nvSpPr>
          <p:spPr>
            <a:xfrm>
              <a:off x="0" y="-66675"/>
              <a:ext cx="838907" cy="362062"/>
            </a:xfrm>
            <a:prstGeom prst="rect">
              <a:avLst/>
            </a:prstGeom>
          </p:spPr>
          <p:txBody>
            <a:bodyPr anchor="ctr" rtlCol="false" tIns="50800" lIns="50800" bIns="50800" rIns="50800"/>
            <a:lstStyle/>
            <a:p>
              <a:pPr algn="ctr">
                <a:lnSpc>
                  <a:spcPts val="4199"/>
                </a:lnSpc>
              </a:pPr>
              <a:r>
                <a:rPr lang="en-US" b="true" sz="2999">
                  <a:solidFill>
                    <a:srgbClr val="004AAD"/>
                  </a:solidFill>
                  <a:latin typeface="Arial Bold"/>
                  <a:ea typeface="Arial Bold"/>
                  <a:cs typeface="Arial Bold"/>
                  <a:sym typeface="Arial Bold"/>
                </a:rPr>
                <a:t>Nhà tuyển dụng</a:t>
              </a:r>
            </a:p>
          </p:txBody>
        </p:sp>
      </p:grpSp>
      <p:grpSp>
        <p:nvGrpSpPr>
          <p:cNvPr name="Group 10" id="10"/>
          <p:cNvGrpSpPr/>
          <p:nvPr/>
        </p:nvGrpSpPr>
        <p:grpSpPr>
          <a:xfrm rot="0">
            <a:off x="859396" y="6405363"/>
            <a:ext cx="6415360" cy="1736265"/>
            <a:chOff x="0" y="0"/>
            <a:chExt cx="1689642" cy="457288"/>
          </a:xfrm>
        </p:grpSpPr>
        <p:sp>
          <p:nvSpPr>
            <p:cNvPr name="Freeform 11" id="11"/>
            <p:cNvSpPr/>
            <p:nvPr/>
          </p:nvSpPr>
          <p:spPr>
            <a:xfrm flipH="false" flipV="false" rot="0">
              <a:off x="0" y="0"/>
              <a:ext cx="1689642" cy="457288"/>
            </a:xfrm>
            <a:custGeom>
              <a:avLst/>
              <a:gdLst/>
              <a:ahLst/>
              <a:cxnLst/>
              <a:rect r="r" b="b" t="t" l="l"/>
              <a:pathLst>
                <a:path h="457288" w="1689642">
                  <a:moveTo>
                    <a:pt x="24136" y="0"/>
                  </a:moveTo>
                  <a:lnTo>
                    <a:pt x="1665506" y="0"/>
                  </a:lnTo>
                  <a:cubicBezTo>
                    <a:pt x="1678836" y="0"/>
                    <a:pt x="1689642" y="10806"/>
                    <a:pt x="1689642" y="24136"/>
                  </a:cubicBezTo>
                  <a:lnTo>
                    <a:pt x="1689642" y="433152"/>
                  </a:lnTo>
                  <a:cubicBezTo>
                    <a:pt x="1689642" y="439553"/>
                    <a:pt x="1687099" y="445692"/>
                    <a:pt x="1682573" y="450219"/>
                  </a:cubicBezTo>
                  <a:cubicBezTo>
                    <a:pt x="1678047" y="454745"/>
                    <a:pt x="1671908" y="457288"/>
                    <a:pt x="1665506" y="457288"/>
                  </a:cubicBezTo>
                  <a:lnTo>
                    <a:pt x="24136" y="457288"/>
                  </a:lnTo>
                  <a:cubicBezTo>
                    <a:pt x="10806" y="457288"/>
                    <a:pt x="0" y="446482"/>
                    <a:pt x="0" y="433152"/>
                  </a:cubicBezTo>
                  <a:lnTo>
                    <a:pt x="0" y="24136"/>
                  </a:lnTo>
                  <a:cubicBezTo>
                    <a:pt x="0" y="10806"/>
                    <a:pt x="10806" y="0"/>
                    <a:pt x="24136" y="0"/>
                  </a:cubicBezTo>
                  <a:close/>
                </a:path>
              </a:pathLst>
            </a:custGeom>
            <a:solidFill>
              <a:srgbClr val="F4F4F4"/>
            </a:solidFill>
            <a:ln cap="sq">
              <a:noFill/>
              <a:prstDash val="solid"/>
              <a:miter/>
            </a:ln>
          </p:spPr>
        </p:sp>
        <p:sp>
          <p:nvSpPr>
            <p:cNvPr name="TextBox 12" id="12"/>
            <p:cNvSpPr txBox="true"/>
            <p:nvPr/>
          </p:nvSpPr>
          <p:spPr>
            <a:xfrm>
              <a:off x="0" y="-66675"/>
              <a:ext cx="1689642" cy="523963"/>
            </a:xfrm>
            <a:prstGeom prst="rect">
              <a:avLst/>
            </a:prstGeom>
          </p:spPr>
          <p:txBody>
            <a:bodyPr anchor="ctr" rtlCol="false" tIns="50800" lIns="50800" bIns="50800" rIns="50800"/>
            <a:lstStyle/>
            <a:p>
              <a:pPr algn="ctr">
                <a:lnSpc>
                  <a:spcPts val="4199"/>
                </a:lnSpc>
              </a:pPr>
              <a:r>
                <a:rPr lang="en-US" b="true" sz="2999">
                  <a:solidFill>
                    <a:srgbClr val="000000"/>
                  </a:solidFill>
                  <a:latin typeface="Arial Bold"/>
                  <a:ea typeface="Arial Bold"/>
                  <a:cs typeface="Arial Bold"/>
                  <a:sym typeface="Arial Bold"/>
                </a:rPr>
                <a:t>Kết nối giữa ứng viên và nhà tuyển dụng trong ngành Công nghệ thông tin tại Việt Nam</a:t>
              </a:r>
            </a:p>
          </p:txBody>
        </p:sp>
      </p:grpSp>
      <p:grpSp>
        <p:nvGrpSpPr>
          <p:cNvPr name="Group 13" id="13"/>
          <p:cNvGrpSpPr/>
          <p:nvPr/>
        </p:nvGrpSpPr>
        <p:grpSpPr>
          <a:xfrm rot="0">
            <a:off x="14650931" y="3312824"/>
            <a:ext cx="2828036" cy="1212390"/>
            <a:chOff x="0" y="0"/>
            <a:chExt cx="744832" cy="319313"/>
          </a:xfrm>
        </p:grpSpPr>
        <p:sp>
          <p:nvSpPr>
            <p:cNvPr name="Freeform 14" id="14"/>
            <p:cNvSpPr/>
            <p:nvPr/>
          </p:nvSpPr>
          <p:spPr>
            <a:xfrm flipH="false" flipV="false" rot="0">
              <a:off x="0" y="0"/>
              <a:ext cx="744832" cy="319313"/>
            </a:xfrm>
            <a:custGeom>
              <a:avLst/>
              <a:gdLst/>
              <a:ahLst/>
              <a:cxnLst/>
              <a:rect r="r" b="b" t="t" l="l"/>
              <a:pathLst>
                <a:path h="319313" w="744832">
                  <a:moveTo>
                    <a:pt x="54751" y="0"/>
                  </a:moveTo>
                  <a:lnTo>
                    <a:pt x="690081" y="0"/>
                  </a:lnTo>
                  <a:cubicBezTo>
                    <a:pt x="704602" y="0"/>
                    <a:pt x="718528" y="5768"/>
                    <a:pt x="728796" y="16036"/>
                  </a:cubicBezTo>
                  <a:cubicBezTo>
                    <a:pt x="739064" y="26304"/>
                    <a:pt x="744832" y="40230"/>
                    <a:pt x="744832" y="54751"/>
                  </a:cubicBezTo>
                  <a:lnTo>
                    <a:pt x="744832" y="264561"/>
                  </a:lnTo>
                  <a:cubicBezTo>
                    <a:pt x="744832" y="294800"/>
                    <a:pt x="720320" y="319313"/>
                    <a:pt x="690081" y="319313"/>
                  </a:cubicBezTo>
                  <a:lnTo>
                    <a:pt x="54751" y="319313"/>
                  </a:lnTo>
                  <a:cubicBezTo>
                    <a:pt x="40230" y="319313"/>
                    <a:pt x="26304" y="313544"/>
                    <a:pt x="16036" y="303276"/>
                  </a:cubicBezTo>
                  <a:cubicBezTo>
                    <a:pt x="5768" y="293008"/>
                    <a:pt x="0" y="279082"/>
                    <a:pt x="0" y="264561"/>
                  </a:cubicBezTo>
                  <a:lnTo>
                    <a:pt x="0" y="54751"/>
                  </a:lnTo>
                  <a:cubicBezTo>
                    <a:pt x="0" y="24513"/>
                    <a:pt x="24513" y="0"/>
                    <a:pt x="54751" y="0"/>
                  </a:cubicBezTo>
                  <a:close/>
                </a:path>
              </a:pathLst>
            </a:custGeom>
            <a:solidFill>
              <a:srgbClr val="F4F4F4"/>
            </a:solidFill>
            <a:ln cap="sq">
              <a:noFill/>
              <a:prstDash val="solid"/>
              <a:miter/>
            </a:ln>
          </p:spPr>
        </p:sp>
        <p:sp>
          <p:nvSpPr>
            <p:cNvPr name="TextBox 15" id="15"/>
            <p:cNvSpPr txBox="true"/>
            <p:nvPr/>
          </p:nvSpPr>
          <p:spPr>
            <a:xfrm>
              <a:off x="0" y="-66675"/>
              <a:ext cx="744832" cy="385988"/>
            </a:xfrm>
            <a:prstGeom prst="rect">
              <a:avLst/>
            </a:prstGeom>
          </p:spPr>
          <p:txBody>
            <a:bodyPr anchor="ctr" rtlCol="false" tIns="50800" lIns="50800" bIns="50800" rIns="50800"/>
            <a:lstStyle/>
            <a:p>
              <a:pPr algn="ctr">
                <a:lnSpc>
                  <a:spcPts val="4199"/>
                </a:lnSpc>
              </a:pPr>
              <a:r>
                <a:rPr lang="en-US" b="true" sz="2999">
                  <a:solidFill>
                    <a:srgbClr val="004AAD"/>
                  </a:solidFill>
                  <a:latin typeface="Arial Bold"/>
                  <a:ea typeface="Arial Bold"/>
                  <a:cs typeface="Arial Bold"/>
                  <a:sym typeface="Arial Bold"/>
                </a:rPr>
                <a:t>Quản trị viên hệ thống</a:t>
              </a:r>
            </a:p>
          </p:txBody>
        </p:sp>
      </p:grpSp>
      <p:sp>
        <p:nvSpPr>
          <p:cNvPr name="TextBox 16" id="16"/>
          <p:cNvSpPr txBox="true"/>
          <p:nvPr/>
        </p:nvSpPr>
        <p:spPr>
          <a:xfrm rot="0">
            <a:off x="9444233" y="4728511"/>
            <a:ext cx="3933629" cy="1244600"/>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000000"/>
                </a:solidFill>
                <a:latin typeface="Arial"/>
                <a:ea typeface="Arial"/>
                <a:cs typeface="Arial"/>
                <a:sym typeface="Arial"/>
              </a:rPr>
              <a:t>Những người tìm kiếm việc làm</a:t>
            </a:r>
          </a:p>
        </p:txBody>
      </p:sp>
      <p:sp>
        <p:nvSpPr>
          <p:cNvPr name="TextBox 17" id="17"/>
          <p:cNvSpPr txBox="true"/>
          <p:nvPr/>
        </p:nvSpPr>
        <p:spPr>
          <a:xfrm rot="0">
            <a:off x="9463283" y="7900723"/>
            <a:ext cx="8252630" cy="2609850"/>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000000"/>
                </a:solidFill>
                <a:latin typeface="Arial"/>
                <a:ea typeface="Arial"/>
                <a:cs typeface="Arial"/>
                <a:sym typeface="Arial"/>
              </a:rPr>
              <a:t>Admin công ty: tài khoản đầu tiên được hệ thống duyệt khi công ty tham gia</a:t>
            </a:r>
          </a:p>
          <a:p>
            <a:pPr algn="just" marL="647697" indent="-323848" lvl="1">
              <a:lnSpc>
                <a:spcPts val="4199"/>
              </a:lnSpc>
              <a:buFont typeface="Arial"/>
              <a:buChar char="•"/>
            </a:pPr>
            <a:r>
              <a:rPr lang="en-US" sz="2999">
                <a:solidFill>
                  <a:srgbClr val="000000"/>
                </a:solidFill>
                <a:latin typeface="Arial"/>
                <a:ea typeface="Arial"/>
                <a:cs typeface="Arial"/>
                <a:sym typeface="Arial"/>
              </a:rPr>
              <a:t>HR: tài khoản được admin công ty phê duyệt mới có thể sử dụng</a:t>
            </a:r>
          </a:p>
          <a:p>
            <a:pPr algn="just">
              <a:lnSpc>
                <a:spcPts val="4199"/>
              </a:lnSpc>
            </a:pPr>
          </a:p>
        </p:txBody>
      </p:sp>
      <p:sp>
        <p:nvSpPr>
          <p:cNvPr name="TextBox 18" id="18"/>
          <p:cNvSpPr txBox="true"/>
          <p:nvPr/>
        </p:nvSpPr>
        <p:spPr>
          <a:xfrm rot="0">
            <a:off x="14054138" y="4904108"/>
            <a:ext cx="4077226" cy="124460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Arial"/>
                <a:ea typeface="Arial"/>
                <a:cs typeface="Arial"/>
                <a:sym typeface="Arial"/>
              </a:rPr>
              <a:t>Có quyền </a:t>
            </a:r>
            <a:r>
              <a:rPr lang="en-US" sz="3500" u="none">
                <a:solidFill>
                  <a:srgbClr val="000000"/>
                </a:solidFill>
                <a:latin typeface="Arial"/>
                <a:ea typeface="Arial"/>
                <a:cs typeface="Arial"/>
                <a:sym typeface="Arial"/>
              </a:rPr>
              <a:t>cao nhất</a:t>
            </a:r>
          </a:p>
          <a:p>
            <a:pPr algn="ctr" marL="0" indent="0" lvl="0">
              <a:lnSpc>
                <a:spcPts val="4900"/>
              </a:lnSpc>
              <a:spcBef>
                <a:spcPct val="0"/>
              </a:spcBef>
            </a:pPr>
          </a:p>
        </p:txBody>
      </p:sp>
      <p:sp>
        <p:nvSpPr>
          <p:cNvPr name="TextBox 19" id="19"/>
          <p:cNvSpPr txBox="true"/>
          <p:nvPr/>
        </p:nvSpPr>
        <p:spPr>
          <a:xfrm rot="0">
            <a:off x="10321859" y="894376"/>
            <a:ext cx="6788283" cy="1825625"/>
          </a:xfrm>
          <a:prstGeom prst="rect">
            <a:avLst/>
          </a:prstGeom>
        </p:spPr>
        <p:txBody>
          <a:bodyPr anchor="t" rtlCol="false" tIns="0" lIns="0" bIns="0" rIns="0">
            <a:spAutoFit/>
          </a:bodyPr>
          <a:lstStyle/>
          <a:p>
            <a:pPr algn="ctr">
              <a:lnSpc>
                <a:spcPts val="7150"/>
              </a:lnSpc>
            </a:pPr>
            <a:r>
              <a:rPr lang="en-US" b="true" sz="5500">
                <a:solidFill>
                  <a:srgbClr val="153969"/>
                </a:solidFill>
                <a:latin typeface="Arial Bold"/>
                <a:ea typeface="Arial Bold"/>
                <a:cs typeface="Arial Bold"/>
                <a:sym typeface="Arial Bold"/>
              </a:rPr>
              <a:t>ĐỐI TƯỢNG VÀ NGƯỜI SỬ DỤNG  </a:t>
            </a:r>
          </a:p>
        </p:txBody>
      </p:sp>
      <p:sp>
        <p:nvSpPr>
          <p:cNvPr name="TextBox 20" id="20"/>
          <p:cNvSpPr txBox="true"/>
          <p:nvPr/>
        </p:nvSpPr>
        <p:spPr>
          <a:xfrm rot="0">
            <a:off x="1527526" y="903901"/>
            <a:ext cx="5213912" cy="1825625"/>
          </a:xfrm>
          <a:prstGeom prst="rect">
            <a:avLst/>
          </a:prstGeom>
        </p:spPr>
        <p:txBody>
          <a:bodyPr anchor="t" rtlCol="false" tIns="0" lIns="0" bIns="0" rIns="0">
            <a:spAutoFit/>
          </a:bodyPr>
          <a:lstStyle/>
          <a:p>
            <a:pPr algn="ctr">
              <a:lnSpc>
                <a:spcPts val="7149"/>
              </a:lnSpc>
            </a:pPr>
            <a:r>
              <a:rPr lang="en-US" b="true" sz="5499">
                <a:solidFill>
                  <a:srgbClr val="153969"/>
                </a:solidFill>
                <a:latin typeface="Arial Bold"/>
                <a:ea typeface="Arial Bold"/>
                <a:cs typeface="Arial Bold"/>
                <a:sym typeface="Arial Bold"/>
              </a:rPr>
              <a:t>PHẠM VI NGHIÊN CỨU</a:t>
            </a:r>
          </a:p>
        </p:txBody>
      </p:sp>
      <p:grpSp>
        <p:nvGrpSpPr>
          <p:cNvPr name="Group 21" id="21"/>
          <p:cNvGrpSpPr/>
          <p:nvPr/>
        </p:nvGrpSpPr>
        <p:grpSpPr>
          <a:xfrm rot="0">
            <a:off x="9949752" y="3312824"/>
            <a:ext cx="2828036" cy="1121548"/>
            <a:chOff x="0" y="0"/>
            <a:chExt cx="744832" cy="295387"/>
          </a:xfrm>
        </p:grpSpPr>
        <p:sp>
          <p:nvSpPr>
            <p:cNvPr name="Freeform 22" id="22"/>
            <p:cNvSpPr/>
            <p:nvPr/>
          </p:nvSpPr>
          <p:spPr>
            <a:xfrm flipH="false" flipV="false" rot="0">
              <a:off x="0" y="0"/>
              <a:ext cx="744832" cy="295387"/>
            </a:xfrm>
            <a:custGeom>
              <a:avLst/>
              <a:gdLst/>
              <a:ahLst/>
              <a:cxnLst/>
              <a:rect r="r" b="b" t="t" l="l"/>
              <a:pathLst>
                <a:path h="295387" w="744832">
                  <a:moveTo>
                    <a:pt x="54751" y="0"/>
                  </a:moveTo>
                  <a:lnTo>
                    <a:pt x="690081" y="0"/>
                  </a:lnTo>
                  <a:cubicBezTo>
                    <a:pt x="704602" y="0"/>
                    <a:pt x="718528" y="5768"/>
                    <a:pt x="728796" y="16036"/>
                  </a:cubicBezTo>
                  <a:cubicBezTo>
                    <a:pt x="739064" y="26304"/>
                    <a:pt x="744832" y="40230"/>
                    <a:pt x="744832" y="54751"/>
                  </a:cubicBezTo>
                  <a:lnTo>
                    <a:pt x="744832" y="240636"/>
                  </a:lnTo>
                  <a:cubicBezTo>
                    <a:pt x="744832" y="270874"/>
                    <a:pt x="720320" y="295387"/>
                    <a:pt x="690081" y="295387"/>
                  </a:cubicBezTo>
                  <a:lnTo>
                    <a:pt x="54751" y="295387"/>
                  </a:lnTo>
                  <a:cubicBezTo>
                    <a:pt x="24513" y="295387"/>
                    <a:pt x="0" y="270874"/>
                    <a:pt x="0" y="240636"/>
                  </a:cubicBezTo>
                  <a:lnTo>
                    <a:pt x="0" y="54751"/>
                  </a:lnTo>
                  <a:cubicBezTo>
                    <a:pt x="0" y="24513"/>
                    <a:pt x="24513" y="0"/>
                    <a:pt x="54751" y="0"/>
                  </a:cubicBezTo>
                  <a:close/>
                </a:path>
              </a:pathLst>
            </a:custGeom>
            <a:solidFill>
              <a:srgbClr val="F4F4F4"/>
            </a:solidFill>
            <a:ln cap="sq">
              <a:noFill/>
              <a:prstDash val="solid"/>
              <a:miter/>
            </a:ln>
          </p:spPr>
        </p:sp>
        <p:sp>
          <p:nvSpPr>
            <p:cNvPr name="TextBox 23" id="23"/>
            <p:cNvSpPr txBox="true"/>
            <p:nvPr/>
          </p:nvSpPr>
          <p:spPr>
            <a:xfrm>
              <a:off x="0" y="-66675"/>
              <a:ext cx="744832" cy="362062"/>
            </a:xfrm>
            <a:prstGeom prst="rect">
              <a:avLst/>
            </a:prstGeom>
          </p:spPr>
          <p:txBody>
            <a:bodyPr anchor="ctr" rtlCol="false" tIns="50800" lIns="50800" bIns="50800" rIns="50800"/>
            <a:lstStyle/>
            <a:p>
              <a:pPr algn="ctr">
                <a:lnSpc>
                  <a:spcPts val="4199"/>
                </a:lnSpc>
              </a:pPr>
              <a:r>
                <a:rPr lang="en-US" b="true" sz="2999">
                  <a:solidFill>
                    <a:srgbClr val="004AAD"/>
                  </a:solidFill>
                  <a:latin typeface="Arial Bold"/>
                  <a:ea typeface="Arial Bold"/>
                  <a:cs typeface="Arial Bold"/>
                  <a:sym typeface="Arial Bold"/>
                </a:rPr>
                <a:t>Ứng viên</a:t>
              </a:r>
            </a:p>
          </p:txBody>
        </p:sp>
      </p:grpSp>
      <p:sp>
        <p:nvSpPr>
          <p:cNvPr name="Freeform 24" id="24"/>
          <p:cNvSpPr/>
          <p:nvPr/>
        </p:nvSpPr>
        <p:spPr>
          <a:xfrm flipH="false" flipV="true" rot="0">
            <a:off x="-131986" y="8010653"/>
            <a:ext cx="7406742" cy="2765858"/>
          </a:xfrm>
          <a:custGeom>
            <a:avLst/>
            <a:gdLst/>
            <a:ahLst/>
            <a:cxnLst/>
            <a:rect r="r" b="b" t="t" l="l"/>
            <a:pathLst>
              <a:path h="2765858" w="7406742">
                <a:moveTo>
                  <a:pt x="0" y="2765857"/>
                </a:moveTo>
                <a:lnTo>
                  <a:pt x="7406742" y="2765857"/>
                </a:lnTo>
                <a:lnTo>
                  <a:pt x="7406742" y="0"/>
                </a:lnTo>
                <a:lnTo>
                  <a:pt x="0" y="0"/>
                </a:lnTo>
                <a:lnTo>
                  <a:pt x="0" y="2765857"/>
                </a:lnTo>
                <a:close/>
              </a:path>
            </a:pathLst>
          </a:custGeom>
          <a:blipFill>
            <a:blip r:embed="rId2">
              <a:extLst>
                <a:ext uri="{96DAC541-7B7A-43D3-8B79-37D633B846F1}">
                  <asvg:svgBlip xmlns:asvg="http://schemas.microsoft.com/office/drawing/2016/SVG/main" r:embed="rId3"/>
                </a:ext>
              </a:extLst>
            </a:blip>
            <a:stretch>
              <a:fillRect l="0" t="0" r="-103224" b="0"/>
            </a:stretch>
          </a:blipFill>
        </p:spPr>
      </p:sp>
      <p:grpSp>
        <p:nvGrpSpPr>
          <p:cNvPr name="Group 25" id="25"/>
          <p:cNvGrpSpPr/>
          <p:nvPr/>
        </p:nvGrpSpPr>
        <p:grpSpPr>
          <a:xfrm rot="0">
            <a:off x="2626675" y="3059726"/>
            <a:ext cx="3015612" cy="3015612"/>
            <a:chOff x="0" y="0"/>
            <a:chExt cx="7199211" cy="7199211"/>
          </a:xfrm>
        </p:grpSpPr>
        <p:sp>
          <p:nvSpPr>
            <p:cNvPr name="Freeform 26" id="26"/>
            <p:cNvSpPr/>
            <p:nvPr/>
          </p:nvSpPr>
          <p:spPr>
            <a:xfrm flipH="false" flipV="false" rot="0">
              <a:off x="0" y="0"/>
              <a:ext cx="7199249" cy="7199249"/>
            </a:xfrm>
            <a:custGeom>
              <a:avLst/>
              <a:gdLst/>
              <a:ahLst/>
              <a:cxnLst/>
              <a:rect r="r" b="b" t="t" l="l"/>
              <a:pathLst>
                <a:path h="7199249" w="7199249">
                  <a:moveTo>
                    <a:pt x="3599561" y="0"/>
                  </a:moveTo>
                  <a:lnTo>
                    <a:pt x="0" y="3599561"/>
                  </a:lnTo>
                  <a:lnTo>
                    <a:pt x="3599561" y="7199249"/>
                  </a:lnTo>
                  <a:lnTo>
                    <a:pt x="7199249" y="3599561"/>
                  </a:lnTo>
                  <a:lnTo>
                    <a:pt x="3599561" y="0"/>
                  </a:lnTo>
                  <a:close/>
                </a:path>
              </a:pathLst>
            </a:custGeom>
            <a:blipFill>
              <a:blip r:embed="rId4"/>
              <a:stretch>
                <a:fillRect l="-28277" t="0" r="-28277" b="0"/>
              </a:stretch>
            </a:blipFill>
          </p:spPr>
        </p:sp>
      </p:grpSp>
      <p:grpSp>
        <p:nvGrpSpPr>
          <p:cNvPr name="Group 27" id="27"/>
          <p:cNvGrpSpPr/>
          <p:nvPr/>
        </p:nvGrpSpPr>
        <p:grpSpPr>
          <a:xfrm rot="-10800000">
            <a:off x="5642288" y="-1585971"/>
            <a:ext cx="7499226" cy="3722217"/>
            <a:chOff x="0" y="0"/>
            <a:chExt cx="812800" cy="403431"/>
          </a:xfrm>
        </p:grpSpPr>
        <p:sp>
          <p:nvSpPr>
            <p:cNvPr name="Freeform 28" id="28"/>
            <p:cNvSpPr/>
            <p:nvPr/>
          </p:nvSpPr>
          <p:spPr>
            <a:xfrm flipH="false" flipV="false" rot="0">
              <a:off x="0" y="0"/>
              <a:ext cx="812800" cy="403431"/>
            </a:xfrm>
            <a:custGeom>
              <a:avLst/>
              <a:gdLst/>
              <a:ahLst/>
              <a:cxnLst/>
              <a:rect r="r" b="b" t="t" l="l"/>
              <a:pathLst>
                <a:path h="403431" w="812800">
                  <a:moveTo>
                    <a:pt x="406400" y="0"/>
                  </a:moveTo>
                  <a:lnTo>
                    <a:pt x="812800" y="403431"/>
                  </a:lnTo>
                  <a:lnTo>
                    <a:pt x="0" y="403431"/>
                  </a:lnTo>
                  <a:lnTo>
                    <a:pt x="406400" y="0"/>
                  </a:lnTo>
                  <a:close/>
                </a:path>
              </a:pathLst>
            </a:custGeom>
            <a:solidFill>
              <a:srgbClr val="5A6C99"/>
            </a:solidFill>
          </p:spPr>
        </p:sp>
        <p:sp>
          <p:nvSpPr>
            <p:cNvPr name="TextBox 29" id="29"/>
            <p:cNvSpPr txBox="true"/>
            <p:nvPr/>
          </p:nvSpPr>
          <p:spPr>
            <a:xfrm>
              <a:off x="127000" y="149207"/>
              <a:ext cx="558800" cy="22540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10800000">
            <a:off x="4749835" y="-1585971"/>
            <a:ext cx="7499226" cy="4027778"/>
            <a:chOff x="0" y="0"/>
            <a:chExt cx="812800" cy="436549"/>
          </a:xfrm>
        </p:grpSpPr>
        <p:sp>
          <p:nvSpPr>
            <p:cNvPr name="Freeform 31" id="31"/>
            <p:cNvSpPr/>
            <p:nvPr/>
          </p:nvSpPr>
          <p:spPr>
            <a:xfrm flipH="false" flipV="false" rot="0">
              <a:off x="0" y="0"/>
              <a:ext cx="812800" cy="436549"/>
            </a:xfrm>
            <a:custGeom>
              <a:avLst/>
              <a:gdLst/>
              <a:ahLst/>
              <a:cxnLst/>
              <a:rect r="r" b="b" t="t" l="l"/>
              <a:pathLst>
                <a:path h="436549" w="812800">
                  <a:moveTo>
                    <a:pt x="406400" y="0"/>
                  </a:moveTo>
                  <a:lnTo>
                    <a:pt x="812800" y="436549"/>
                  </a:lnTo>
                  <a:lnTo>
                    <a:pt x="0" y="436549"/>
                  </a:lnTo>
                  <a:lnTo>
                    <a:pt x="406400" y="0"/>
                  </a:lnTo>
                  <a:close/>
                </a:path>
              </a:pathLst>
            </a:custGeom>
            <a:solidFill>
              <a:srgbClr val="051D64"/>
            </a:solidFill>
          </p:spPr>
        </p:sp>
        <p:sp>
          <p:nvSpPr>
            <p:cNvPr name="TextBox 32" id="32"/>
            <p:cNvSpPr txBox="true"/>
            <p:nvPr/>
          </p:nvSpPr>
          <p:spPr>
            <a:xfrm>
              <a:off x="127000" y="164583"/>
              <a:ext cx="558800" cy="240783"/>
            </a:xfrm>
            <a:prstGeom prst="rect">
              <a:avLst/>
            </a:prstGeom>
          </p:spPr>
          <p:txBody>
            <a:bodyPr anchor="ctr" rtlCol="false" tIns="50800" lIns="50800" bIns="50800" rIns="50800"/>
            <a:lstStyle/>
            <a:p>
              <a:pPr algn="ctr">
                <a:lnSpc>
                  <a:spcPts val="2659"/>
                </a:lnSpc>
              </a:pPr>
            </a:p>
          </p:txBody>
        </p:sp>
      </p:grpSp>
      <p:sp>
        <p:nvSpPr>
          <p:cNvPr name="AutoShape 33" id="33"/>
          <p:cNvSpPr/>
          <p:nvPr/>
        </p:nvSpPr>
        <p:spPr>
          <a:xfrm flipH="true" flipV="true">
            <a:off x="7680311" y="833942"/>
            <a:ext cx="1140604" cy="1266742"/>
          </a:xfrm>
          <a:prstGeom prst="line">
            <a:avLst/>
          </a:prstGeom>
          <a:ln cap="flat" w="95250">
            <a:solidFill>
              <a:srgbClr val="F9B680"/>
            </a:solidFill>
            <a:prstDash val="solid"/>
            <a:headEnd type="none" len="sm" w="sm"/>
            <a:tailEnd type="none" len="sm" w="sm"/>
          </a:ln>
        </p:spPr>
      </p:sp>
      <p:sp>
        <p:nvSpPr>
          <p:cNvPr name="AutoShape 34" id="34"/>
          <p:cNvSpPr/>
          <p:nvPr/>
        </p:nvSpPr>
        <p:spPr>
          <a:xfrm flipH="true" flipV="true">
            <a:off x="7972489" y="476943"/>
            <a:ext cx="1140604" cy="1266742"/>
          </a:xfrm>
          <a:prstGeom prst="line">
            <a:avLst/>
          </a:prstGeom>
          <a:ln cap="flat" w="95250">
            <a:solidFill>
              <a:srgbClr val="F9B680"/>
            </a:solidFill>
            <a:prstDash val="solid"/>
            <a:headEnd type="none" len="sm" w="sm"/>
            <a:tailEnd type="none" len="sm" w="sm"/>
          </a:ln>
        </p:spPr>
      </p:sp>
      <p:sp>
        <p:nvSpPr>
          <p:cNvPr name="TextBox 35" id="35"/>
          <p:cNvSpPr txBox="true"/>
          <p:nvPr/>
        </p:nvSpPr>
        <p:spPr>
          <a:xfrm rot="0">
            <a:off x="17681603" y="9969500"/>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5</a:t>
            </a:r>
            <a:r>
              <a:rPr lang="en-US" sz="1999">
                <a:solidFill>
                  <a:srgbClr val="F4F4F4"/>
                </a:solidFill>
                <a:latin typeface="Arial"/>
                <a:ea typeface="Arial"/>
                <a:cs typeface="Arial"/>
                <a:sym typeface="Arial"/>
              </a:rPr>
              <a:t>/16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214495"/>
            <a:chOff x="0" y="0"/>
            <a:chExt cx="4816593" cy="583241"/>
          </a:xfrm>
        </p:grpSpPr>
        <p:sp>
          <p:nvSpPr>
            <p:cNvPr name="Freeform 3" id="3"/>
            <p:cNvSpPr/>
            <p:nvPr/>
          </p:nvSpPr>
          <p:spPr>
            <a:xfrm flipH="false" flipV="false" rot="0">
              <a:off x="0" y="0"/>
              <a:ext cx="4816592" cy="583241"/>
            </a:xfrm>
            <a:custGeom>
              <a:avLst/>
              <a:gdLst/>
              <a:ahLst/>
              <a:cxnLst/>
              <a:rect r="r" b="b" t="t" l="l"/>
              <a:pathLst>
                <a:path h="583241" w="4816592">
                  <a:moveTo>
                    <a:pt x="0" y="0"/>
                  </a:moveTo>
                  <a:lnTo>
                    <a:pt x="4816592" y="0"/>
                  </a:lnTo>
                  <a:lnTo>
                    <a:pt x="4816592" y="583241"/>
                  </a:lnTo>
                  <a:lnTo>
                    <a:pt x="0" y="583241"/>
                  </a:lnTo>
                  <a:close/>
                </a:path>
              </a:pathLst>
            </a:custGeom>
            <a:solidFill>
              <a:srgbClr val="153969"/>
            </a:solidFill>
          </p:spPr>
        </p:sp>
        <p:sp>
          <p:nvSpPr>
            <p:cNvPr name="TextBox 4" id="4"/>
            <p:cNvSpPr txBox="true"/>
            <p:nvPr/>
          </p:nvSpPr>
          <p:spPr>
            <a:xfrm>
              <a:off x="0" y="-66675"/>
              <a:ext cx="4816593" cy="649916"/>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7800151" y="8412601"/>
            <a:ext cx="7441534" cy="939640"/>
            <a:chOff x="0" y="0"/>
            <a:chExt cx="9922045" cy="1252854"/>
          </a:xfrm>
        </p:grpSpPr>
        <p:sp>
          <p:nvSpPr>
            <p:cNvPr name="Freeform 6" id="6"/>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82930" y="-49319"/>
              <a:ext cx="9039115" cy="1302173"/>
            </a:xfrm>
            <a:prstGeom prst="rect">
              <a:avLst/>
            </a:prstGeom>
          </p:spPr>
          <p:txBody>
            <a:bodyPr anchor="t" rtlCol="false" tIns="0" lIns="0" bIns="0" rIns="0">
              <a:spAutoFit/>
            </a:bodyPr>
            <a:lstStyle/>
            <a:p>
              <a:pPr algn="l">
                <a:lnSpc>
                  <a:spcPts val="3920"/>
                </a:lnSpc>
                <a:spcBef>
                  <a:spcPct val="0"/>
                </a:spcBef>
              </a:pPr>
              <a:r>
                <a:rPr lang="en-US" sz="2800">
                  <a:solidFill>
                    <a:srgbClr val="2A2E3A"/>
                  </a:solidFill>
                  <a:latin typeface="Arial"/>
                  <a:ea typeface="Arial"/>
                  <a:cs typeface="Arial"/>
                  <a:sym typeface="Arial"/>
                </a:rPr>
                <a:t>Gia</a:t>
              </a:r>
              <a:r>
                <a:rPr lang="en-US" sz="2800" u="none">
                  <a:solidFill>
                    <a:srgbClr val="2A2E3A"/>
                  </a:solidFill>
                  <a:latin typeface="Arial"/>
                  <a:ea typeface="Arial"/>
                  <a:cs typeface="Arial"/>
                  <a:sym typeface="Arial"/>
                </a:rPr>
                <a:t>o tiếp bất đồng bộ dùng RxJS</a:t>
              </a:r>
            </a:p>
            <a:p>
              <a:pPr algn="l" marL="0" indent="0" lvl="0">
                <a:lnSpc>
                  <a:spcPts val="3920"/>
                </a:lnSpc>
                <a:spcBef>
                  <a:spcPct val="0"/>
                </a:spcBef>
              </a:pPr>
            </a:p>
          </p:txBody>
        </p:sp>
      </p:grpSp>
      <p:grpSp>
        <p:nvGrpSpPr>
          <p:cNvPr name="Group 8" id="8"/>
          <p:cNvGrpSpPr/>
          <p:nvPr/>
        </p:nvGrpSpPr>
        <p:grpSpPr>
          <a:xfrm rot="0">
            <a:off x="7813486" y="2623318"/>
            <a:ext cx="8373513" cy="424180"/>
            <a:chOff x="0" y="0"/>
            <a:chExt cx="11164684" cy="565574"/>
          </a:xfrm>
        </p:grpSpPr>
        <p:sp>
          <p:nvSpPr>
            <p:cNvPr name="TextBox 9" id="9"/>
            <p:cNvSpPr txBox="true"/>
            <p:nvPr/>
          </p:nvSpPr>
          <p:spPr>
            <a:xfrm rot="0">
              <a:off x="882930" y="-76200"/>
              <a:ext cx="10281755" cy="641774"/>
            </a:xfrm>
            <a:prstGeom prst="rect">
              <a:avLst/>
            </a:prstGeom>
          </p:spPr>
          <p:txBody>
            <a:bodyPr anchor="t" rtlCol="false" tIns="0" lIns="0" bIns="0" rIns="0">
              <a:spAutoFit/>
            </a:bodyPr>
            <a:lstStyle/>
            <a:p>
              <a:pPr algn="l">
                <a:lnSpc>
                  <a:spcPts val="3919"/>
                </a:lnSpc>
              </a:pPr>
              <a:r>
                <a:rPr lang="en-US" sz="2799">
                  <a:solidFill>
                    <a:srgbClr val="2A2E3A"/>
                  </a:solidFill>
                  <a:latin typeface="Arial"/>
                  <a:ea typeface="Arial"/>
                  <a:cs typeface="Arial"/>
                  <a:sym typeface="Arial"/>
                </a:rPr>
                <a:t>F</a:t>
              </a:r>
              <a:r>
                <a:rPr lang="en-US" sz="2799" u="none">
                  <a:solidFill>
                    <a:srgbClr val="2A2E3A"/>
                  </a:solidFill>
                  <a:latin typeface="Arial"/>
                  <a:ea typeface="Arial"/>
                  <a:cs typeface="Arial"/>
                  <a:sym typeface="Arial"/>
                </a:rPr>
                <a:t>rontend xây dựng bằng Angular 19</a:t>
              </a:r>
            </a:p>
          </p:txBody>
        </p:sp>
        <p:sp>
          <p:nvSpPr>
            <p:cNvPr name="Freeform 10" id="10"/>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7813486" y="4516988"/>
            <a:ext cx="8100987" cy="919480"/>
            <a:chOff x="0" y="0"/>
            <a:chExt cx="10801316" cy="1225973"/>
          </a:xfrm>
        </p:grpSpPr>
        <p:sp>
          <p:nvSpPr>
            <p:cNvPr name="Freeform 12" id="12"/>
            <p:cNvSpPr/>
            <p:nvPr/>
          </p:nvSpPr>
          <p:spPr>
            <a:xfrm flipH="false" flipV="false" rot="0">
              <a:off x="0" y="20319"/>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882930" y="-76200"/>
              <a:ext cx="9918386" cy="1302173"/>
            </a:xfrm>
            <a:prstGeom prst="rect">
              <a:avLst/>
            </a:prstGeom>
          </p:spPr>
          <p:txBody>
            <a:bodyPr anchor="t" rtlCol="false" tIns="0" lIns="0" bIns="0" rIns="0">
              <a:spAutoFit/>
            </a:bodyPr>
            <a:lstStyle/>
            <a:p>
              <a:pPr algn="l">
                <a:lnSpc>
                  <a:spcPts val="3920"/>
                </a:lnSpc>
                <a:spcBef>
                  <a:spcPct val="0"/>
                </a:spcBef>
              </a:pPr>
              <a:r>
                <a:rPr lang="en-US" sz="2800">
                  <a:solidFill>
                    <a:srgbClr val="2A2E3A"/>
                  </a:solidFill>
                  <a:latin typeface="Arial"/>
                  <a:ea typeface="Arial"/>
                  <a:cs typeface="Arial"/>
                  <a:sym typeface="Arial"/>
                </a:rPr>
                <a:t>Cơ </a:t>
              </a:r>
              <a:r>
                <a:rPr lang="en-US" sz="2800" u="none">
                  <a:solidFill>
                    <a:srgbClr val="2A2E3A"/>
                  </a:solidFill>
                  <a:latin typeface="Arial"/>
                  <a:ea typeface="Arial"/>
                  <a:cs typeface="Arial"/>
                  <a:sym typeface="Arial"/>
                </a:rPr>
                <a:t>sở dữ liệu sử dụng PostgreSQL </a:t>
              </a:r>
            </a:p>
            <a:p>
              <a:pPr algn="l" marL="0" indent="0" lvl="0">
                <a:lnSpc>
                  <a:spcPts val="3920"/>
                </a:lnSpc>
                <a:spcBef>
                  <a:spcPct val="0"/>
                </a:spcBef>
              </a:pPr>
            </a:p>
          </p:txBody>
        </p:sp>
      </p:grpSp>
      <p:grpSp>
        <p:nvGrpSpPr>
          <p:cNvPr name="Group 14" id="14"/>
          <p:cNvGrpSpPr/>
          <p:nvPr/>
        </p:nvGrpSpPr>
        <p:grpSpPr>
          <a:xfrm rot="0">
            <a:off x="7800151" y="6464794"/>
            <a:ext cx="9407796" cy="919480"/>
            <a:chOff x="0" y="0"/>
            <a:chExt cx="12543728" cy="1225973"/>
          </a:xfrm>
        </p:grpSpPr>
        <p:sp>
          <p:nvSpPr>
            <p:cNvPr name="TextBox 15" id="15"/>
            <p:cNvSpPr txBox="true"/>
            <p:nvPr/>
          </p:nvSpPr>
          <p:spPr>
            <a:xfrm rot="0">
              <a:off x="882930" y="-76200"/>
              <a:ext cx="11660798" cy="1302173"/>
            </a:xfrm>
            <a:prstGeom prst="rect">
              <a:avLst/>
            </a:prstGeom>
          </p:spPr>
          <p:txBody>
            <a:bodyPr anchor="t" rtlCol="false" tIns="0" lIns="0" bIns="0" rIns="0">
              <a:spAutoFit/>
            </a:bodyPr>
            <a:lstStyle/>
            <a:p>
              <a:pPr algn="l">
                <a:lnSpc>
                  <a:spcPts val="3920"/>
                </a:lnSpc>
                <a:spcBef>
                  <a:spcPct val="0"/>
                </a:spcBef>
              </a:pPr>
              <a:r>
                <a:rPr lang="en-US" sz="2800">
                  <a:solidFill>
                    <a:srgbClr val="2A2E3A"/>
                  </a:solidFill>
                  <a:latin typeface="Arial"/>
                  <a:ea typeface="Arial"/>
                  <a:cs typeface="Arial"/>
                  <a:sym typeface="Arial"/>
                </a:rPr>
                <a:t>Bả</a:t>
              </a:r>
              <a:r>
                <a:rPr lang="en-US" sz="2800" u="none">
                  <a:solidFill>
                    <a:srgbClr val="2A2E3A"/>
                  </a:solidFill>
                  <a:latin typeface="Arial"/>
                  <a:ea typeface="Arial"/>
                  <a:cs typeface="Arial"/>
                  <a:sym typeface="Arial"/>
                </a:rPr>
                <a:t>o mật dùng Spring Security + JWT</a:t>
              </a:r>
            </a:p>
            <a:p>
              <a:pPr algn="l" marL="0" indent="0" lvl="0">
                <a:lnSpc>
                  <a:spcPts val="3920"/>
                </a:lnSpc>
                <a:spcBef>
                  <a:spcPct val="0"/>
                </a:spcBef>
              </a:pPr>
            </a:p>
          </p:txBody>
        </p:sp>
        <p:sp>
          <p:nvSpPr>
            <p:cNvPr name="Freeform 16" id="16"/>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0">
            <a:off x="7813486" y="5490891"/>
            <a:ext cx="10474514" cy="919480"/>
            <a:chOff x="0" y="0"/>
            <a:chExt cx="13966018" cy="1225973"/>
          </a:xfrm>
        </p:grpSpPr>
        <p:sp>
          <p:nvSpPr>
            <p:cNvPr name="Freeform 18" id="18"/>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882930" y="-76200"/>
              <a:ext cx="13083088" cy="1302173"/>
            </a:xfrm>
            <a:prstGeom prst="rect">
              <a:avLst/>
            </a:prstGeom>
          </p:spPr>
          <p:txBody>
            <a:bodyPr anchor="t" rtlCol="false" tIns="0" lIns="0" bIns="0" rIns="0">
              <a:spAutoFit/>
            </a:bodyPr>
            <a:lstStyle/>
            <a:p>
              <a:pPr algn="l">
                <a:lnSpc>
                  <a:spcPts val="3920"/>
                </a:lnSpc>
                <a:spcBef>
                  <a:spcPct val="0"/>
                </a:spcBef>
              </a:pPr>
              <a:r>
                <a:rPr lang="en-US" sz="2800">
                  <a:solidFill>
                    <a:srgbClr val="2A2E3A"/>
                  </a:solidFill>
                  <a:latin typeface="Arial"/>
                  <a:ea typeface="Arial"/>
                  <a:cs typeface="Arial"/>
                  <a:sym typeface="Arial"/>
                </a:rPr>
                <a:t>Realt</a:t>
              </a:r>
              <a:r>
                <a:rPr lang="en-US" sz="2800" u="none">
                  <a:solidFill>
                    <a:srgbClr val="2A2E3A"/>
                  </a:solidFill>
                  <a:latin typeface="Arial"/>
                  <a:ea typeface="Arial"/>
                  <a:cs typeface="Arial"/>
                  <a:sym typeface="Arial"/>
                </a:rPr>
                <a:t>ime được xây dựng qua WebSocket, SockJS và STOMP</a:t>
              </a:r>
            </a:p>
            <a:p>
              <a:pPr algn="l" marL="0" indent="0" lvl="0">
                <a:lnSpc>
                  <a:spcPts val="3920"/>
                </a:lnSpc>
                <a:spcBef>
                  <a:spcPct val="0"/>
                </a:spcBef>
              </a:pPr>
            </a:p>
          </p:txBody>
        </p:sp>
      </p:grpSp>
      <p:grpSp>
        <p:nvGrpSpPr>
          <p:cNvPr name="Group 20" id="20"/>
          <p:cNvGrpSpPr/>
          <p:nvPr/>
        </p:nvGrpSpPr>
        <p:grpSpPr>
          <a:xfrm rot="0">
            <a:off x="7813486" y="3504698"/>
            <a:ext cx="10719743" cy="955140"/>
            <a:chOff x="0" y="0"/>
            <a:chExt cx="14292991" cy="1273520"/>
          </a:xfrm>
        </p:grpSpPr>
        <p:sp>
          <p:nvSpPr>
            <p:cNvPr name="TextBox 21" id="21"/>
            <p:cNvSpPr txBox="true"/>
            <p:nvPr/>
          </p:nvSpPr>
          <p:spPr>
            <a:xfrm rot="0">
              <a:off x="882930" y="-28654"/>
              <a:ext cx="13410061" cy="1302174"/>
            </a:xfrm>
            <a:prstGeom prst="rect">
              <a:avLst/>
            </a:prstGeom>
          </p:spPr>
          <p:txBody>
            <a:bodyPr anchor="t" rtlCol="false" tIns="0" lIns="0" bIns="0" rIns="0">
              <a:spAutoFit/>
            </a:bodyPr>
            <a:lstStyle/>
            <a:p>
              <a:pPr algn="l">
                <a:lnSpc>
                  <a:spcPts val="3919"/>
                </a:lnSpc>
                <a:spcBef>
                  <a:spcPct val="0"/>
                </a:spcBef>
              </a:pPr>
              <a:r>
                <a:rPr lang="en-US" sz="2799">
                  <a:solidFill>
                    <a:srgbClr val="2A2E3A"/>
                  </a:solidFill>
                  <a:latin typeface="Arial"/>
                  <a:ea typeface="Arial"/>
                  <a:cs typeface="Arial"/>
                  <a:sym typeface="Arial"/>
                </a:rPr>
                <a:t>Backend</a:t>
              </a:r>
              <a:r>
                <a:rPr lang="en-US" sz="2799" u="none">
                  <a:solidFill>
                    <a:srgbClr val="2A2E3A"/>
                  </a:solidFill>
                  <a:latin typeface="Arial"/>
                  <a:ea typeface="Arial"/>
                  <a:cs typeface="Arial"/>
                  <a:sym typeface="Arial"/>
                </a:rPr>
                <a:t> xây dựng bằng Spring Boot 3.5 sử dụng Java 21</a:t>
              </a:r>
            </a:p>
            <a:p>
              <a:pPr algn="l" marL="0" indent="0" lvl="0">
                <a:lnSpc>
                  <a:spcPts val="3919"/>
                </a:lnSpc>
                <a:spcBef>
                  <a:spcPct val="0"/>
                </a:spcBef>
              </a:pPr>
            </a:p>
          </p:txBody>
        </p:sp>
        <p:sp>
          <p:nvSpPr>
            <p:cNvPr name="Freeform 22" id="22"/>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3" id="23"/>
          <p:cNvGrpSpPr/>
          <p:nvPr/>
        </p:nvGrpSpPr>
        <p:grpSpPr>
          <a:xfrm rot="0">
            <a:off x="7813486" y="7428414"/>
            <a:ext cx="7831267" cy="964550"/>
            <a:chOff x="0" y="0"/>
            <a:chExt cx="10441689" cy="1286067"/>
          </a:xfrm>
        </p:grpSpPr>
        <p:sp>
          <p:nvSpPr>
            <p:cNvPr name="Freeform 24" id="24"/>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882930" y="-16106"/>
              <a:ext cx="9558759" cy="1302173"/>
            </a:xfrm>
            <a:prstGeom prst="rect">
              <a:avLst/>
            </a:prstGeom>
          </p:spPr>
          <p:txBody>
            <a:bodyPr anchor="t" rtlCol="false" tIns="0" lIns="0" bIns="0" rIns="0">
              <a:spAutoFit/>
            </a:bodyPr>
            <a:lstStyle/>
            <a:p>
              <a:pPr algn="l">
                <a:lnSpc>
                  <a:spcPts val="3920"/>
                </a:lnSpc>
                <a:spcBef>
                  <a:spcPct val="0"/>
                </a:spcBef>
              </a:pPr>
              <a:r>
                <a:rPr lang="en-US" sz="2800" u="none">
                  <a:solidFill>
                    <a:srgbClr val="2A2E3A"/>
                  </a:solidFill>
                  <a:latin typeface="Arial"/>
                  <a:ea typeface="Arial"/>
                  <a:cs typeface="Arial"/>
                  <a:sym typeface="Arial"/>
                </a:rPr>
                <a:t>Lưu trữ file có thể sử dụng AWS S3</a:t>
              </a:r>
            </a:p>
            <a:p>
              <a:pPr algn="l" marL="0" indent="0" lvl="0">
                <a:lnSpc>
                  <a:spcPts val="3920"/>
                </a:lnSpc>
                <a:spcBef>
                  <a:spcPct val="0"/>
                </a:spcBef>
              </a:pPr>
            </a:p>
          </p:txBody>
        </p:sp>
      </p:grpSp>
      <p:grpSp>
        <p:nvGrpSpPr>
          <p:cNvPr name="Group 26" id="26"/>
          <p:cNvGrpSpPr/>
          <p:nvPr/>
        </p:nvGrpSpPr>
        <p:grpSpPr>
          <a:xfrm rot="0">
            <a:off x="0" y="0"/>
            <a:ext cx="18288000" cy="2214495"/>
            <a:chOff x="0" y="0"/>
            <a:chExt cx="24384000" cy="2952660"/>
          </a:xfrm>
        </p:grpSpPr>
        <p:pic>
          <p:nvPicPr>
            <p:cNvPr name="Picture 27" id="27"/>
            <p:cNvPicPr>
              <a:picLocks noChangeAspect="true"/>
            </p:cNvPicPr>
            <p:nvPr/>
          </p:nvPicPr>
          <p:blipFill>
            <a:blip r:embed="rId4">
              <a:alphaModFix amt="14000"/>
            </a:blip>
            <a:srcRect l="0" t="45963" r="0" b="45963"/>
            <a:stretch>
              <a:fillRect/>
            </a:stretch>
          </p:blipFill>
          <p:spPr>
            <a:xfrm flipH="false" flipV="false">
              <a:off x="0" y="0"/>
              <a:ext cx="24384000" cy="2952660"/>
            </a:xfrm>
            <a:prstGeom prst="rect">
              <a:avLst/>
            </a:prstGeom>
          </p:spPr>
        </p:pic>
      </p:grpSp>
      <p:sp>
        <p:nvSpPr>
          <p:cNvPr name="TextBox 28" id="28"/>
          <p:cNvSpPr txBox="true"/>
          <p:nvPr/>
        </p:nvSpPr>
        <p:spPr>
          <a:xfrm rot="0">
            <a:off x="622583" y="756418"/>
            <a:ext cx="17042834" cy="1000125"/>
          </a:xfrm>
          <a:prstGeom prst="rect">
            <a:avLst/>
          </a:prstGeom>
        </p:spPr>
        <p:txBody>
          <a:bodyPr anchor="t" rtlCol="false" tIns="0" lIns="0" bIns="0" rIns="0">
            <a:spAutoFit/>
          </a:bodyPr>
          <a:lstStyle/>
          <a:p>
            <a:pPr algn="ctr">
              <a:lnSpc>
                <a:spcPts val="7800"/>
              </a:lnSpc>
            </a:pPr>
            <a:r>
              <a:rPr lang="en-US" b="true" sz="6000">
                <a:solidFill>
                  <a:srgbClr val="FFFFFF"/>
                </a:solidFill>
                <a:latin typeface="Arial Bold"/>
                <a:ea typeface="Arial Bold"/>
                <a:cs typeface="Arial Bold"/>
                <a:sym typeface="Arial Bold"/>
              </a:rPr>
              <a:t>CHƯƠNG II: CÁC CÔNG NGHỆ SỬ DỤNG</a:t>
            </a:r>
          </a:p>
        </p:txBody>
      </p:sp>
      <p:grpSp>
        <p:nvGrpSpPr>
          <p:cNvPr name="Group 29" id="29"/>
          <p:cNvGrpSpPr/>
          <p:nvPr/>
        </p:nvGrpSpPr>
        <p:grpSpPr>
          <a:xfrm rot="0">
            <a:off x="404732" y="4459838"/>
            <a:ext cx="7004022" cy="3450851"/>
            <a:chOff x="0" y="0"/>
            <a:chExt cx="9338696" cy="4601135"/>
          </a:xfrm>
        </p:grpSpPr>
        <p:sp>
          <p:nvSpPr>
            <p:cNvPr name="TextBox 30" id="30"/>
            <p:cNvSpPr txBox="true"/>
            <p:nvPr/>
          </p:nvSpPr>
          <p:spPr>
            <a:xfrm rot="0">
              <a:off x="539643" y="-66675"/>
              <a:ext cx="8259411" cy="3952875"/>
            </a:xfrm>
            <a:prstGeom prst="rect">
              <a:avLst/>
            </a:prstGeom>
          </p:spPr>
          <p:txBody>
            <a:bodyPr anchor="t" rtlCol="false" tIns="0" lIns="0" bIns="0" rIns="0">
              <a:spAutoFit/>
            </a:bodyPr>
            <a:lstStyle/>
            <a:p>
              <a:pPr algn="ctr">
                <a:lnSpc>
                  <a:spcPts val="5850"/>
                </a:lnSpc>
              </a:pPr>
              <a:r>
                <a:rPr lang="en-US" b="true" sz="4500">
                  <a:solidFill>
                    <a:srgbClr val="2A2E3A"/>
                  </a:solidFill>
                  <a:latin typeface="Arial Bold"/>
                  <a:ea typeface="Arial Bold"/>
                  <a:cs typeface="Arial Bold"/>
                  <a:sym typeface="Arial Bold"/>
                </a:rPr>
                <a:t>Hệ thống t</a:t>
              </a:r>
              <a:r>
                <a:rPr lang="en-US" b="true" sz="4500">
                  <a:solidFill>
                    <a:srgbClr val="2A2E3A"/>
                  </a:solidFill>
                  <a:latin typeface="Arial Bold"/>
                  <a:ea typeface="Arial Bold"/>
                  <a:cs typeface="Arial Bold"/>
                  <a:sym typeface="Arial Bold"/>
                </a:rPr>
                <a:t>uyển dụng trực tuyến được phát triển theo mô hình</a:t>
              </a:r>
            </a:p>
            <a:p>
              <a:pPr algn="ctr">
                <a:lnSpc>
                  <a:spcPts val="5850"/>
                </a:lnSpc>
              </a:pPr>
            </a:p>
          </p:txBody>
        </p:sp>
        <p:grpSp>
          <p:nvGrpSpPr>
            <p:cNvPr name="Group 31" id="31"/>
            <p:cNvGrpSpPr/>
            <p:nvPr/>
          </p:nvGrpSpPr>
          <p:grpSpPr>
            <a:xfrm rot="0">
              <a:off x="0" y="3105738"/>
              <a:ext cx="9338696" cy="1495397"/>
              <a:chOff x="0" y="0"/>
              <a:chExt cx="1844681" cy="295387"/>
            </a:xfrm>
          </p:grpSpPr>
          <p:sp>
            <p:nvSpPr>
              <p:cNvPr name="Freeform 32" id="32"/>
              <p:cNvSpPr/>
              <p:nvPr/>
            </p:nvSpPr>
            <p:spPr>
              <a:xfrm flipH="false" flipV="false" rot="0">
                <a:off x="0" y="0"/>
                <a:ext cx="1844681" cy="295387"/>
              </a:xfrm>
              <a:custGeom>
                <a:avLst/>
                <a:gdLst/>
                <a:ahLst/>
                <a:cxnLst/>
                <a:rect r="r" b="b" t="t" l="l"/>
                <a:pathLst>
                  <a:path h="295387" w="1844681">
                    <a:moveTo>
                      <a:pt x="22107" y="0"/>
                    </a:moveTo>
                    <a:lnTo>
                      <a:pt x="1822574" y="0"/>
                    </a:lnTo>
                    <a:cubicBezTo>
                      <a:pt x="1834783" y="0"/>
                      <a:pt x="1844681" y="9898"/>
                      <a:pt x="1844681" y="22107"/>
                    </a:cubicBezTo>
                    <a:lnTo>
                      <a:pt x="1844681" y="273280"/>
                    </a:lnTo>
                    <a:cubicBezTo>
                      <a:pt x="1844681" y="285489"/>
                      <a:pt x="1834783" y="295387"/>
                      <a:pt x="1822574" y="295387"/>
                    </a:cubicBezTo>
                    <a:lnTo>
                      <a:pt x="22107" y="295387"/>
                    </a:lnTo>
                    <a:cubicBezTo>
                      <a:pt x="9898" y="295387"/>
                      <a:pt x="0" y="285489"/>
                      <a:pt x="0" y="273280"/>
                    </a:cubicBezTo>
                    <a:lnTo>
                      <a:pt x="0" y="22107"/>
                    </a:lnTo>
                    <a:cubicBezTo>
                      <a:pt x="0" y="9898"/>
                      <a:pt x="9898" y="0"/>
                      <a:pt x="22107" y="0"/>
                    </a:cubicBezTo>
                    <a:close/>
                  </a:path>
                </a:pathLst>
              </a:custGeom>
              <a:solidFill>
                <a:srgbClr val="F4F4F4"/>
              </a:solidFill>
              <a:ln cap="sq">
                <a:noFill/>
                <a:prstDash val="solid"/>
                <a:miter/>
              </a:ln>
            </p:spPr>
          </p:sp>
          <p:sp>
            <p:nvSpPr>
              <p:cNvPr name="TextBox 33" id="33"/>
              <p:cNvSpPr txBox="true"/>
              <p:nvPr/>
            </p:nvSpPr>
            <p:spPr>
              <a:xfrm>
                <a:off x="0" y="-95250"/>
                <a:ext cx="1844681" cy="390637"/>
              </a:xfrm>
              <a:prstGeom prst="rect">
                <a:avLst/>
              </a:prstGeom>
            </p:spPr>
            <p:txBody>
              <a:bodyPr anchor="ctr" rtlCol="false" tIns="50800" lIns="50800" bIns="50800" rIns="50800"/>
              <a:lstStyle/>
              <a:p>
                <a:pPr algn="ctr">
                  <a:lnSpc>
                    <a:spcPts val="5039"/>
                  </a:lnSpc>
                </a:pPr>
                <a:r>
                  <a:rPr lang="en-US" b="true" sz="3599">
                    <a:solidFill>
                      <a:srgbClr val="153969"/>
                    </a:solidFill>
                    <a:latin typeface="Arial Bold"/>
                    <a:ea typeface="Arial Bold"/>
                    <a:cs typeface="Arial Bold"/>
                    <a:sym typeface="Arial Bold"/>
                  </a:rPr>
                  <a:t>Frontend - Backend - Database</a:t>
                </a:r>
              </a:p>
            </p:txBody>
          </p:sp>
        </p:grpSp>
      </p:grpSp>
      <p:grpSp>
        <p:nvGrpSpPr>
          <p:cNvPr name="Group 34" id="34"/>
          <p:cNvGrpSpPr/>
          <p:nvPr/>
        </p:nvGrpSpPr>
        <p:grpSpPr>
          <a:xfrm rot="0">
            <a:off x="7813486" y="9258300"/>
            <a:ext cx="11655266" cy="504228"/>
            <a:chOff x="0" y="0"/>
            <a:chExt cx="15540355" cy="672304"/>
          </a:xfrm>
        </p:grpSpPr>
        <p:sp>
          <p:nvSpPr>
            <p:cNvPr name="Freeform 35" id="35"/>
            <p:cNvSpPr/>
            <p:nvPr/>
          </p:nvSpPr>
          <p:spPr>
            <a:xfrm flipH="false" flipV="false" rot="0">
              <a:off x="0" y="0"/>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882930" y="30531"/>
              <a:ext cx="14657425" cy="641773"/>
            </a:xfrm>
            <a:prstGeom prst="rect">
              <a:avLst/>
            </a:prstGeom>
          </p:spPr>
          <p:txBody>
            <a:bodyPr anchor="t" rtlCol="false" tIns="0" lIns="0" bIns="0" rIns="0">
              <a:spAutoFit/>
            </a:bodyPr>
            <a:lstStyle/>
            <a:p>
              <a:pPr algn="l" marL="0" indent="0" lvl="0">
                <a:lnSpc>
                  <a:spcPts val="3920"/>
                </a:lnSpc>
                <a:spcBef>
                  <a:spcPct val="0"/>
                </a:spcBef>
              </a:pPr>
              <a:r>
                <a:rPr lang="en-US" sz="2800">
                  <a:solidFill>
                    <a:srgbClr val="2A2E3A"/>
                  </a:solidFill>
                  <a:latin typeface="Arial"/>
                  <a:ea typeface="Arial"/>
                  <a:cs typeface="Arial"/>
                  <a:sym typeface="Arial"/>
                </a:rPr>
                <a:t>Phân tích CV sử dụng PDFBox, ApachePOI, kết hợp Gemini </a:t>
              </a:r>
            </a:p>
          </p:txBody>
        </p:sp>
      </p:grpSp>
      <p:sp>
        <p:nvSpPr>
          <p:cNvPr name="TextBox 37" id="37"/>
          <p:cNvSpPr txBox="true"/>
          <p:nvPr/>
        </p:nvSpPr>
        <p:spPr>
          <a:xfrm rot="0">
            <a:off x="17681603" y="9969500"/>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000000"/>
                </a:solidFill>
                <a:latin typeface="Arial"/>
                <a:ea typeface="Arial"/>
                <a:cs typeface="Arial"/>
                <a:sym typeface="Arial"/>
              </a:rPr>
              <a:t>6/16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514350" y="1461447"/>
            <a:ext cx="17259300" cy="8049451"/>
            <a:chOff x="0" y="0"/>
            <a:chExt cx="4545659" cy="2120020"/>
          </a:xfrm>
        </p:grpSpPr>
        <p:sp>
          <p:nvSpPr>
            <p:cNvPr name="Freeform 3" id="3"/>
            <p:cNvSpPr/>
            <p:nvPr/>
          </p:nvSpPr>
          <p:spPr>
            <a:xfrm flipH="false" flipV="false" rot="0">
              <a:off x="0" y="0"/>
              <a:ext cx="4545659" cy="2120020"/>
            </a:xfrm>
            <a:custGeom>
              <a:avLst/>
              <a:gdLst/>
              <a:ahLst/>
              <a:cxnLst/>
              <a:rect r="r" b="b" t="t" l="l"/>
              <a:pathLst>
                <a:path h="2120020" w="4545659">
                  <a:moveTo>
                    <a:pt x="0" y="0"/>
                  </a:moveTo>
                  <a:lnTo>
                    <a:pt x="4545659" y="0"/>
                  </a:lnTo>
                  <a:lnTo>
                    <a:pt x="4545659" y="2120020"/>
                  </a:lnTo>
                  <a:lnTo>
                    <a:pt x="0" y="2120020"/>
                  </a:lnTo>
                  <a:close/>
                </a:path>
              </a:pathLst>
            </a:custGeom>
            <a:solidFill>
              <a:srgbClr val="E8E8E8"/>
            </a:solidFill>
          </p:spPr>
        </p:sp>
        <p:sp>
          <p:nvSpPr>
            <p:cNvPr name="TextBox 4" id="4"/>
            <p:cNvSpPr txBox="true"/>
            <p:nvPr/>
          </p:nvSpPr>
          <p:spPr>
            <a:xfrm>
              <a:off x="0" y="-57150"/>
              <a:ext cx="4545659" cy="2177170"/>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1803690" y="5993931"/>
            <a:ext cx="2582274" cy="2517882"/>
            <a:chOff x="0" y="0"/>
            <a:chExt cx="3443032" cy="3357175"/>
          </a:xfrm>
        </p:grpSpPr>
        <p:grpSp>
          <p:nvGrpSpPr>
            <p:cNvPr name="Group 6" id="6"/>
            <p:cNvGrpSpPr/>
            <p:nvPr/>
          </p:nvGrpSpPr>
          <p:grpSpPr>
            <a:xfrm rot="0">
              <a:off x="0" y="732704"/>
              <a:ext cx="3443032" cy="2624471"/>
              <a:chOff x="0" y="0"/>
              <a:chExt cx="994932" cy="758393"/>
            </a:xfrm>
          </p:grpSpPr>
          <p:sp>
            <p:nvSpPr>
              <p:cNvPr name="Freeform 7" id="7"/>
              <p:cNvSpPr/>
              <p:nvPr/>
            </p:nvSpPr>
            <p:spPr>
              <a:xfrm flipH="false" flipV="false" rot="0">
                <a:off x="0" y="0"/>
                <a:ext cx="994932" cy="758393"/>
              </a:xfrm>
              <a:custGeom>
                <a:avLst/>
                <a:gdLst/>
                <a:ahLst/>
                <a:cxnLst/>
                <a:rect r="r" b="b" t="t" l="l"/>
                <a:pathLst>
                  <a:path h="758393" w="994932">
                    <a:moveTo>
                      <a:pt x="497466" y="0"/>
                    </a:moveTo>
                    <a:cubicBezTo>
                      <a:pt x="222723" y="0"/>
                      <a:pt x="0" y="169772"/>
                      <a:pt x="0" y="379196"/>
                    </a:cubicBezTo>
                    <a:cubicBezTo>
                      <a:pt x="0" y="588621"/>
                      <a:pt x="222723" y="758393"/>
                      <a:pt x="497466" y="758393"/>
                    </a:cubicBezTo>
                    <a:cubicBezTo>
                      <a:pt x="772209" y="758393"/>
                      <a:pt x="994932" y="588621"/>
                      <a:pt x="994932" y="379196"/>
                    </a:cubicBezTo>
                    <a:cubicBezTo>
                      <a:pt x="994932" y="169772"/>
                      <a:pt x="772209" y="0"/>
                      <a:pt x="497466" y="0"/>
                    </a:cubicBezTo>
                    <a:close/>
                  </a:path>
                </a:pathLst>
              </a:custGeom>
              <a:solidFill>
                <a:srgbClr val="F9B680"/>
              </a:solidFill>
            </p:spPr>
          </p:sp>
          <p:sp>
            <p:nvSpPr>
              <p:cNvPr name="TextBox 8" id="8"/>
              <p:cNvSpPr txBox="true"/>
              <p:nvPr/>
            </p:nvSpPr>
            <p:spPr>
              <a:xfrm>
                <a:off x="93275" y="-5101"/>
                <a:ext cx="808382" cy="692394"/>
              </a:xfrm>
              <a:prstGeom prst="rect">
                <a:avLst/>
              </a:prstGeom>
            </p:spPr>
            <p:txBody>
              <a:bodyPr anchor="ctr" rtlCol="false" tIns="254000" lIns="254000" bIns="254000" rIns="254000"/>
              <a:lstStyle/>
              <a:p>
                <a:pPr algn="ctr">
                  <a:lnSpc>
                    <a:spcPts val="4200"/>
                  </a:lnSpc>
                </a:pPr>
                <a:r>
                  <a:rPr lang="en-US" b="true" sz="3000">
                    <a:solidFill>
                      <a:srgbClr val="153969"/>
                    </a:solidFill>
                    <a:latin typeface="Arial Bold"/>
                    <a:ea typeface="Arial Bold"/>
                    <a:cs typeface="Arial Bold"/>
                    <a:sym typeface="Arial Bold"/>
                  </a:rPr>
                  <a:t> </a:t>
                </a:r>
                <a:r>
                  <a:rPr lang="en-US" b="true" sz="3000">
                    <a:solidFill>
                      <a:srgbClr val="F4F4F4"/>
                    </a:solidFill>
                    <a:latin typeface="Arial Bold"/>
                    <a:ea typeface="Arial Bold"/>
                    <a:cs typeface="Arial Bold"/>
                    <a:sym typeface="Arial Bold"/>
                  </a:rPr>
                  <a:t>Quản trị hệ thống</a:t>
                </a:r>
              </a:p>
            </p:txBody>
          </p:sp>
        </p:grpSp>
        <p:grpSp>
          <p:nvGrpSpPr>
            <p:cNvPr name="Group 9" id="9"/>
            <p:cNvGrpSpPr>
              <a:grpSpLocks noChangeAspect="true"/>
            </p:cNvGrpSpPr>
            <p:nvPr/>
          </p:nvGrpSpPr>
          <p:grpSpPr>
            <a:xfrm rot="0">
              <a:off x="1160982" y="0"/>
              <a:ext cx="1121069" cy="112106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54899" t="-41363" r="-74961" b="-78544"/>
                </a:stretch>
              </a:blipFill>
            </p:spPr>
          </p:sp>
        </p:grpSp>
      </p:grpSp>
      <p:grpSp>
        <p:nvGrpSpPr>
          <p:cNvPr name="Group 11" id="11"/>
          <p:cNvGrpSpPr/>
          <p:nvPr/>
        </p:nvGrpSpPr>
        <p:grpSpPr>
          <a:xfrm rot="0">
            <a:off x="15131042" y="6083364"/>
            <a:ext cx="2288305" cy="2339014"/>
            <a:chOff x="0" y="0"/>
            <a:chExt cx="3051073" cy="3118686"/>
          </a:xfrm>
        </p:grpSpPr>
        <p:grpSp>
          <p:nvGrpSpPr>
            <p:cNvPr name="Group 12" id="12"/>
            <p:cNvGrpSpPr/>
            <p:nvPr/>
          </p:nvGrpSpPr>
          <p:grpSpPr>
            <a:xfrm rot="0">
              <a:off x="0" y="732704"/>
              <a:ext cx="3051073" cy="2385982"/>
              <a:chOff x="0" y="0"/>
              <a:chExt cx="1037282" cy="811169"/>
            </a:xfrm>
          </p:grpSpPr>
          <p:sp>
            <p:nvSpPr>
              <p:cNvPr name="Freeform 13" id="13"/>
              <p:cNvSpPr/>
              <p:nvPr/>
            </p:nvSpPr>
            <p:spPr>
              <a:xfrm flipH="false" flipV="false" rot="0">
                <a:off x="0" y="0"/>
                <a:ext cx="1037282" cy="811169"/>
              </a:xfrm>
              <a:custGeom>
                <a:avLst/>
                <a:gdLst/>
                <a:ahLst/>
                <a:cxnLst/>
                <a:rect r="r" b="b" t="t" l="l"/>
                <a:pathLst>
                  <a:path h="811169" w="1037282">
                    <a:moveTo>
                      <a:pt x="67665" y="0"/>
                    </a:moveTo>
                    <a:lnTo>
                      <a:pt x="969617" y="0"/>
                    </a:lnTo>
                    <a:cubicBezTo>
                      <a:pt x="1006988" y="0"/>
                      <a:pt x="1037282" y="30295"/>
                      <a:pt x="1037282" y="67665"/>
                    </a:cubicBezTo>
                    <a:lnTo>
                      <a:pt x="1037282" y="743504"/>
                    </a:lnTo>
                    <a:cubicBezTo>
                      <a:pt x="1037282" y="761450"/>
                      <a:pt x="1030153" y="778661"/>
                      <a:pt x="1017464" y="791350"/>
                    </a:cubicBezTo>
                    <a:cubicBezTo>
                      <a:pt x="1004774" y="804040"/>
                      <a:pt x="987563" y="811169"/>
                      <a:pt x="969617" y="811169"/>
                    </a:cubicBezTo>
                    <a:lnTo>
                      <a:pt x="67665" y="811169"/>
                    </a:lnTo>
                    <a:cubicBezTo>
                      <a:pt x="30295" y="811169"/>
                      <a:pt x="0" y="780874"/>
                      <a:pt x="0" y="743504"/>
                    </a:cubicBezTo>
                    <a:lnTo>
                      <a:pt x="0" y="67665"/>
                    </a:lnTo>
                    <a:cubicBezTo>
                      <a:pt x="0" y="30295"/>
                      <a:pt x="30295" y="0"/>
                      <a:pt x="67665" y="0"/>
                    </a:cubicBezTo>
                    <a:close/>
                  </a:path>
                </a:pathLst>
              </a:custGeom>
              <a:solidFill>
                <a:srgbClr val="F9B680"/>
              </a:solidFill>
            </p:spPr>
          </p:sp>
          <p:sp>
            <p:nvSpPr>
              <p:cNvPr name="TextBox 14" id="14"/>
              <p:cNvSpPr txBox="true"/>
              <p:nvPr/>
            </p:nvSpPr>
            <p:spPr>
              <a:xfrm>
                <a:off x="0" y="-76200"/>
                <a:ext cx="1037282" cy="887369"/>
              </a:xfrm>
              <a:prstGeom prst="rect">
                <a:avLst/>
              </a:prstGeom>
            </p:spPr>
            <p:txBody>
              <a:bodyPr anchor="ctr" rtlCol="false" tIns="254000" lIns="254000" bIns="254000" rIns="254000"/>
              <a:lstStyle/>
              <a:p>
                <a:pPr algn="ctr">
                  <a:lnSpc>
                    <a:spcPts val="4200"/>
                  </a:lnSpc>
                </a:pPr>
                <a:r>
                  <a:rPr lang="en-US" b="true" sz="3000">
                    <a:solidFill>
                      <a:srgbClr val="FFFFFF"/>
                    </a:solidFill>
                    <a:latin typeface="Arial Bold"/>
                    <a:ea typeface="Arial Bold"/>
                    <a:cs typeface="Arial Bold"/>
                    <a:sym typeface="Arial Bold"/>
                  </a:rPr>
                  <a:t>Ứng viên</a:t>
                </a:r>
              </a:p>
            </p:txBody>
          </p:sp>
        </p:grpSp>
        <p:grpSp>
          <p:nvGrpSpPr>
            <p:cNvPr name="Group 15" id="15"/>
            <p:cNvGrpSpPr>
              <a:grpSpLocks noChangeAspect="true"/>
            </p:cNvGrpSpPr>
            <p:nvPr/>
          </p:nvGrpSpPr>
          <p:grpSpPr>
            <a:xfrm rot="0">
              <a:off x="965002" y="0"/>
              <a:ext cx="1121069" cy="1121064"/>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50000"/>
                </a:stretch>
              </a:blipFill>
            </p:spPr>
          </p:sp>
        </p:grpSp>
      </p:grpSp>
      <p:grpSp>
        <p:nvGrpSpPr>
          <p:cNvPr name="Group 17" id="17"/>
          <p:cNvGrpSpPr/>
          <p:nvPr/>
        </p:nvGrpSpPr>
        <p:grpSpPr>
          <a:xfrm rot="0">
            <a:off x="8552229" y="6083364"/>
            <a:ext cx="2506383" cy="2339014"/>
            <a:chOff x="0" y="0"/>
            <a:chExt cx="3341845" cy="3118686"/>
          </a:xfrm>
        </p:grpSpPr>
        <p:grpSp>
          <p:nvGrpSpPr>
            <p:cNvPr name="Group 18" id="18"/>
            <p:cNvGrpSpPr/>
            <p:nvPr/>
          </p:nvGrpSpPr>
          <p:grpSpPr>
            <a:xfrm rot="0">
              <a:off x="0" y="907987"/>
              <a:ext cx="3341845" cy="2210699"/>
              <a:chOff x="0" y="0"/>
              <a:chExt cx="1035847" cy="685234"/>
            </a:xfrm>
          </p:grpSpPr>
          <p:sp>
            <p:nvSpPr>
              <p:cNvPr name="Freeform 19" id="19"/>
              <p:cNvSpPr/>
              <p:nvPr/>
            </p:nvSpPr>
            <p:spPr>
              <a:xfrm flipH="false" flipV="false" rot="0">
                <a:off x="0" y="0"/>
                <a:ext cx="1035847" cy="685234"/>
              </a:xfrm>
              <a:custGeom>
                <a:avLst/>
                <a:gdLst/>
                <a:ahLst/>
                <a:cxnLst/>
                <a:rect r="r" b="b" t="t" l="l"/>
                <a:pathLst>
                  <a:path h="685234" w="1035847">
                    <a:moveTo>
                      <a:pt x="61778" y="0"/>
                    </a:moveTo>
                    <a:lnTo>
                      <a:pt x="974070" y="0"/>
                    </a:lnTo>
                    <a:cubicBezTo>
                      <a:pt x="990454" y="0"/>
                      <a:pt x="1006167" y="6509"/>
                      <a:pt x="1017753" y="18094"/>
                    </a:cubicBezTo>
                    <a:cubicBezTo>
                      <a:pt x="1029338" y="29680"/>
                      <a:pt x="1035847" y="45393"/>
                      <a:pt x="1035847" y="61778"/>
                    </a:cubicBezTo>
                    <a:lnTo>
                      <a:pt x="1035847" y="623456"/>
                    </a:lnTo>
                    <a:cubicBezTo>
                      <a:pt x="1035847" y="657575"/>
                      <a:pt x="1008188" y="685234"/>
                      <a:pt x="974070" y="685234"/>
                    </a:cubicBezTo>
                    <a:lnTo>
                      <a:pt x="61778" y="685234"/>
                    </a:lnTo>
                    <a:cubicBezTo>
                      <a:pt x="45393" y="685234"/>
                      <a:pt x="29680" y="678725"/>
                      <a:pt x="18094" y="667140"/>
                    </a:cubicBezTo>
                    <a:cubicBezTo>
                      <a:pt x="6509" y="655554"/>
                      <a:pt x="0" y="639841"/>
                      <a:pt x="0" y="623456"/>
                    </a:cubicBezTo>
                    <a:lnTo>
                      <a:pt x="0" y="61778"/>
                    </a:lnTo>
                    <a:cubicBezTo>
                      <a:pt x="0" y="45393"/>
                      <a:pt x="6509" y="29680"/>
                      <a:pt x="18094" y="18094"/>
                    </a:cubicBezTo>
                    <a:cubicBezTo>
                      <a:pt x="29680" y="6509"/>
                      <a:pt x="45393" y="0"/>
                      <a:pt x="61778" y="0"/>
                    </a:cubicBezTo>
                    <a:close/>
                  </a:path>
                </a:pathLst>
              </a:custGeom>
              <a:solidFill>
                <a:srgbClr val="F9B680"/>
              </a:solidFill>
            </p:spPr>
          </p:sp>
          <p:sp>
            <p:nvSpPr>
              <p:cNvPr name="TextBox 20" id="20"/>
              <p:cNvSpPr txBox="true"/>
              <p:nvPr/>
            </p:nvSpPr>
            <p:spPr>
              <a:xfrm>
                <a:off x="0" y="-76200"/>
                <a:ext cx="1035847" cy="761434"/>
              </a:xfrm>
              <a:prstGeom prst="rect">
                <a:avLst/>
              </a:prstGeom>
            </p:spPr>
            <p:txBody>
              <a:bodyPr anchor="ctr" rtlCol="false" tIns="254000" lIns="254000" bIns="254000" rIns="254000"/>
              <a:lstStyle/>
              <a:p>
                <a:pPr algn="ctr">
                  <a:lnSpc>
                    <a:spcPts val="4200"/>
                  </a:lnSpc>
                </a:pPr>
                <a:r>
                  <a:rPr lang="en-US" b="true" sz="3000">
                    <a:solidFill>
                      <a:srgbClr val="FFFFFF"/>
                    </a:solidFill>
                    <a:latin typeface="Arial Bold"/>
                    <a:ea typeface="Arial Bold"/>
                    <a:cs typeface="Arial Bold"/>
                    <a:sym typeface="Arial Bold"/>
                  </a:rPr>
                  <a:t>Nhà tuyển dụng</a:t>
                </a:r>
              </a:p>
            </p:txBody>
          </p:sp>
        </p:grpSp>
        <p:grpSp>
          <p:nvGrpSpPr>
            <p:cNvPr name="Group 21" id="21"/>
            <p:cNvGrpSpPr>
              <a:grpSpLocks noChangeAspect="true"/>
            </p:cNvGrpSpPr>
            <p:nvPr/>
          </p:nvGrpSpPr>
          <p:grpSpPr>
            <a:xfrm rot="0">
              <a:off x="1312693" y="0"/>
              <a:ext cx="1121069" cy="1121064"/>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15" t="-8385" r="-18938" b="-94946"/>
                </a:stretch>
              </a:blipFill>
            </p:spPr>
          </p:sp>
        </p:grpSp>
      </p:grpSp>
      <p:grpSp>
        <p:nvGrpSpPr>
          <p:cNvPr name="Group 23" id="23"/>
          <p:cNvGrpSpPr/>
          <p:nvPr/>
        </p:nvGrpSpPr>
        <p:grpSpPr>
          <a:xfrm rot="0">
            <a:off x="8552229" y="2635709"/>
            <a:ext cx="8867118" cy="2507791"/>
            <a:chOff x="0" y="0"/>
            <a:chExt cx="6689481" cy="1891914"/>
          </a:xfrm>
        </p:grpSpPr>
        <p:sp>
          <p:nvSpPr>
            <p:cNvPr name="Freeform 24" id="24"/>
            <p:cNvSpPr/>
            <p:nvPr/>
          </p:nvSpPr>
          <p:spPr>
            <a:xfrm flipH="false" flipV="false" rot="0">
              <a:off x="0" y="0"/>
              <a:ext cx="6689481" cy="1891914"/>
            </a:xfrm>
            <a:custGeom>
              <a:avLst/>
              <a:gdLst/>
              <a:ahLst/>
              <a:cxnLst/>
              <a:rect r="r" b="b" t="t" l="l"/>
              <a:pathLst>
                <a:path h="1891914" w="6689481">
                  <a:moveTo>
                    <a:pt x="26193" y="0"/>
                  </a:moveTo>
                  <a:lnTo>
                    <a:pt x="6663288" y="0"/>
                  </a:lnTo>
                  <a:cubicBezTo>
                    <a:pt x="6670235" y="0"/>
                    <a:pt x="6676897" y="2760"/>
                    <a:pt x="6681809" y="7672"/>
                  </a:cubicBezTo>
                  <a:cubicBezTo>
                    <a:pt x="6686721" y="12584"/>
                    <a:pt x="6689481" y="19246"/>
                    <a:pt x="6689481" y="26193"/>
                  </a:cubicBezTo>
                  <a:lnTo>
                    <a:pt x="6689481" y="1865720"/>
                  </a:lnTo>
                  <a:cubicBezTo>
                    <a:pt x="6689481" y="1872667"/>
                    <a:pt x="6686721" y="1879330"/>
                    <a:pt x="6681809" y="1884242"/>
                  </a:cubicBezTo>
                  <a:cubicBezTo>
                    <a:pt x="6676897" y="1889154"/>
                    <a:pt x="6670235" y="1891914"/>
                    <a:pt x="6663288" y="1891914"/>
                  </a:cubicBezTo>
                  <a:lnTo>
                    <a:pt x="26193" y="1891914"/>
                  </a:lnTo>
                  <a:cubicBezTo>
                    <a:pt x="19246" y="1891914"/>
                    <a:pt x="12584" y="1889154"/>
                    <a:pt x="7672" y="1884242"/>
                  </a:cubicBezTo>
                  <a:cubicBezTo>
                    <a:pt x="2760" y="1879330"/>
                    <a:pt x="0" y="1872667"/>
                    <a:pt x="0" y="1865720"/>
                  </a:cubicBezTo>
                  <a:lnTo>
                    <a:pt x="0" y="26193"/>
                  </a:lnTo>
                  <a:cubicBezTo>
                    <a:pt x="0" y="19246"/>
                    <a:pt x="2760" y="12584"/>
                    <a:pt x="7672" y="7672"/>
                  </a:cubicBezTo>
                  <a:cubicBezTo>
                    <a:pt x="12584" y="2760"/>
                    <a:pt x="19246" y="0"/>
                    <a:pt x="26193" y="0"/>
                  </a:cubicBezTo>
                  <a:close/>
                </a:path>
              </a:pathLst>
            </a:custGeom>
            <a:solidFill>
              <a:srgbClr val="F4F4F4"/>
            </a:solidFill>
            <a:ln cap="rnd">
              <a:noFill/>
              <a:prstDash val="sysDot"/>
              <a:round/>
            </a:ln>
          </p:spPr>
        </p:sp>
        <p:sp>
          <p:nvSpPr>
            <p:cNvPr name="TextBox 25" id="25"/>
            <p:cNvSpPr txBox="true"/>
            <p:nvPr/>
          </p:nvSpPr>
          <p:spPr>
            <a:xfrm>
              <a:off x="0" y="-76200"/>
              <a:ext cx="6689481" cy="1968114"/>
            </a:xfrm>
            <a:prstGeom prst="rect">
              <a:avLst/>
            </a:prstGeom>
          </p:spPr>
          <p:txBody>
            <a:bodyPr anchor="ctr" rtlCol="false" tIns="190500" lIns="190500" bIns="190500" rIns="190500"/>
            <a:lstStyle/>
            <a:p>
              <a:pPr algn="just">
                <a:lnSpc>
                  <a:spcPts val="4200"/>
                </a:lnSpc>
              </a:pPr>
              <a:r>
                <a:rPr lang="en-US" sz="3000">
                  <a:solidFill>
                    <a:srgbClr val="2A2E3A"/>
                  </a:solidFill>
                  <a:latin typeface="Arial"/>
                  <a:ea typeface="Arial"/>
                  <a:cs typeface="Arial"/>
                  <a:sym typeface="Arial"/>
                </a:rPr>
                <a:t>Đề tài đặt ra yêu cầu xây dựng một hệ thống tuyển dụng trực tuyến hiện đại, với mục tiêu hỗ trợ quá trình kết nối giữa ứng viên và nhà tuyển</a:t>
              </a:r>
              <a:r>
                <a:rPr lang="en-US" sz="3000">
                  <a:solidFill>
                    <a:srgbClr val="2A2E3A"/>
                  </a:solidFill>
                  <a:latin typeface="Arial"/>
                  <a:ea typeface="Arial"/>
                  <a:cs typeface="Arial"/>
                  <a:sym typeface="Arial"/>
                </a:rPr>
                <a:t> dụng một cách nhanh chóng, hiệu quả và trực quan. </a:t>
              </a:r>
            </a:p>
          </p:txBody>
        </p:sp>
      </p:grpSp>
      <p:sp>
        <p:nvSpPr>
          <p:cNvPr name="Freeform 26" id="26"/>
          <p:cNvSpPr/>
          <p:nvPr/>
        </p:nvSpPr>
        <p:spPr>
          <a:xfrm flipH="false" flipV="false" rot="0">
            <a:off x="809180" y="1718169"/>
            <a:ext cx="7450249" cy="7540131"/>
          </a:xfrm>
          <a:custGeom>
            <a:avLst/>
            <a:gdLst/>
            <a:ahLst/>
            <a:cxnLst/>
            <a:rect r="r" b="b" t="t" l="l"/>
            <a:pathLst>
              <a:path h="7540131" w="7450249">
                <a:moveTo>
                  <a:pt x="0" y="0"/>
                </a:moveTo>
                <a:lnTo>
                  <a:pt x="7450249" y="0"/>
                </a:lnTo>
                <a:lnTo>
                  <a:pt x="7450249" y="7540131"/>
                </a:lnTo>
                <a:lnTo>
                  <a:pt x="0" y="7540131"/>
                </a:lnTo>
                <a:lnTo>
                  <a:pt x="0" y="0"/>
                </a:lnTo>
                <a:close/>
              </a:path>
            </a:pathLst>
          </a:custGeom>
          <a:blipFill>
            <a:blip r:embed="rId5"/>
            <a:stretch>
              <a:fillRect l="0" t="0" r="0" b="0"/>
            </a:stretch>
          </a:blipFill>
        </p:spPr>
      </p:sp>
      <p:sp>
        <p:nvSpPr>
          <p:cNvPr name="TextBox 27" id="27"/>
          <p:cNvSpPr txBox="true"/>
          <p:nvPr/>
        </p:nvSpPr>
        <p:spPr>
          <a:xfrm rot="0">
            <a:off x="691049" y="393752"/>
            <a:ext cx="17259300" cy="752475"/>
          </a:xfrm>
          <a:prstGeom prst="rect">
            <a:avLst/>
          </a:prstGeom>
        </p:spPr>
        <p:txBody>
          <a:bodyPr anchor="t" rtlCol="false" tIns="0" lIns="0" bIns="0" rIns="0">
            <a:spAutoFit/>
          </a:bodyPr>
          <a:lstStyle/>
          <a:p>
            <a:pPr algn="ctr">
              <a:lnSpc>
                <a:spcPts val="5850"/>
              </a:lnSpc>
            </a:pPr>
            <a:r>
              <a:rPr lang="en-US" b="true" sz="4500">
                <a:solidFill>
                  <a:srgbClr val="F4F4F4"/>
                </a:solidFill>
                <a:latin typeface="Arial Bold"/>
                <a:ea typeface="Arial Bold"/>
                <a:cs typeface="Arial Bold"/>
                <a:sym typeface="Arial Bold"/>
              </a:rPr>
              <a:t>CHƯƠNG</a:t>
            </a:r>
            <a:r>
              <a:rPr lang="en-US" b="true" sz="4500">
                <a:solidFill>
                  <a:srgbClr val="F4F4F4"/>
                </a:solidFill>
                <a:latin typeface="Arial Bold"/>
                <a:ea typeface="Arial Bold"/>
                <a:cs typeface="Arial Bold"/>
                <a:sym typeface="Arial Bold"/>
              </a:rPr>
              <a:t> III: PHÂN TÍCH VÀ ĐẶC TẢ YÊU CẦU ĐỀ BÀI</a:t>
            </a:r>
          </a:p>
        </p:txBody>
      </p:sp>
      <p:sp>
        <p:nvSpPr>
          <p:cNvPr name="TextBox 28" id="28"/>
          <p:cNvSpPr txBox="true"/>
          <p:nvPr/>
        </p:nvSpPr>
        <p:spPr>
          <a:xfrm rot="0">
            <a:off x="1241701" y="9623229"/>
            <a:ext cx="6149459" cy="457836"/>
          </a:xfrm>
          <a:prstGeom prst="rect">
            <a:avLst/>
          </a:prstGeom>
        </p:spPr>
        <p:txBody>
          <a:bodyPr anchor="t" rtlCol="false" tIns="0" lIns="0" bIns="0" rIns="0">
            <a:spAutoFit/>
          </a:bodyPr>
          <a:lstStyle/>
          <a:p>
            <a:pPr algn="ctr">
              <a:lnSpc>
                <a:spcPts val="3639"/>
              </a:lnSpc>
              <a:spcBef>
                <a:spcPct val="0"/>
              </a:spcBef>
            </a:pPr>
            <a:r>
              <a:rPr lang="en-US" sz="2599">
                <a:solidFill>
                  <a:srgbClr val="F9B680"/>
                </a:solidFill>
                <a:latin typeface="Arial"/>
                <a:ea typeface="Arial"/>
                <a:cs typeface="Arial"/>
                <a:sym typeface="Arial"/>
              </a:rPr>
              <a:t> Biểu đồ Use case tổng quát của hệ thống</a:t>
            </a:r>
          </a:p>
        </p:txBody>
      </p:sp>
      <p:sp>
        <p:nvSpPr>
          <p:cNvPr name="TextBox 29" id="29"/>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7</a:t>
            </a:r>
            <a:r>
              <a:rPr lang="en-US" sz="1999">
                <a:solidFill>
                  <a:srgbClr val="F4F4F4"/>
                </a:solidFill>
                <a:latin typeface="Arial"/>
                <a:ea typeface="Arial"/>
                <a:cs typeface="Arial"/>
                <a:sym typeface="Arial"/>
              </a:rPr>
              <a:t>/16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514350" y="1472125"/>
            <a:ext cx="17259300" cy="8049451"/>
            <a:chOff x="0" y="0"/>
            <a:chExt cx="4545659" cy="2120020"/>
          </a:xfrm>
        </p:grpSpPr>
        <p:sp>
          <p:nvSpPr>
            <p:cNvPr name="Freeform 3" id="3"/>
            <p:cNvSpPr/>
            <p:nvPr/>
          </p:nvSpPr>
          <p:spPr>
            <a:xfrm flipH="false" flipV="false" rot="0">
              <a:off x="0" y="0"/>
              <a:ext cx="4545659" cy="2120020"/>
            </a:xfrm>
            <a:custGeom>
              <a:avLst/>
              <a:gdLst/>
              <a:ahLst/>
              <a:cxnLst/>
              <a:rect r="r" b="b" t="t" l="l"/>
              <a:pathLst>
                <a:path h="2120020" w="4545659">
                  <a:moveTo>
                    <a:pt x="0" y="0"/>
                  </a:moveTo>
                  <a:lnTo>
                    <a:pt x="4545659" y="0"/>
                  </a:lnTo>
                  <a:lnTo>
                    <a:pt x="4545659" y="2120020"/>
                  </a:lnTo>
                  <a:lnTo>
                    <a:pt x="0" y="2120020"/>
                  </a:lnTo>
                  <a:close/>
                </a:path>
              </a:pathLst>
            </a:custGeom>
            <a:solidFill>
              <a:srgbClr val="E8E8E8"/>
            </a:solidFill>
          </p:spPr>
        </p:sp>
        <p:sp>
          <p:nvSpPr>
            <p:cNvPr name="TextBox 4" id="4"/>
            <p:cNvSpPr txBox="true"/>
            <p:nvPr/>
          </p:nvSpPr>
          <p:spPr>
            <a:xfrm>
              <a:off x="0" y="-57150"/>
              <a:ext cx="4545659" cy="2177170"/>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1328132" y="1842504"/>
            <a:ext cx="2589161" cy="1504124"/>
            <a:chOff x="0" y="0"/>
            <a:chExt cx="1021172" cy="593231"/>
          </a:xfrm>
        </p:grpSpPr>
        <p:sp>
          <p:nvSpPr>
            <p:cNvPr name="Freeform 6" id="6"/>
            <p:cNvSpPr/>
            <p:nvPr/>
          </p:nvSpPr>
          <p:spPr>
            <a:xfrm flipH="false" flipV="false" rot="0">
              <a:off x="0" y="0"/>
              <a:ext cx="1021172" cy="593231"/>
            </a:xfrm>
            <a:custGeom>
              <a:avLst/>
              <a:gdLst/>
              <a:ahLst/>
              <a:cxnLst/>
              <a:rect r="r" b="b" t="t" l="l"/>
              <a:pathLst>
                <a:path h="593231" w="1021172">
                  <a:moveTo>
                    <a:pt x="59803" y="0"/>
                  </a:moveTo>
                  <a:lnTo>
                    <a:pt x="961370" y="0"/>
                  </a:lnTo>
                  <a:cubicBezTo>
                    <a:pt x="977231" y="0"/>
                    <a:pt x="992442" y="6301"/>
                    <a:pt x="1003657" y="17516"/>
                  </a:cubicBezTo>
                  <a:cubicBezTo>
                    <a:pt x="1014872" y="28731"/>
                    <a:pt x="1021172" y="43942"/>
                    <a:pt x="1021172" y="59803"/>
                  </a:cubicBezTo>
                  <a:lnTo>
                    <a:pt x="1021172" y="533428"/>
                  </a:lnTo>
                  <a:cubicBezTo>
                    <a:pt x="1021172" y="549289"/>
                    <a:pt x="1014872" y="564500"/>
                    <a:pt x="1003657" y="575715"/>
                  </a:cubicBezTo>
                  <a:cubicBezTo>
                    <a:pt x="992442" y="586930"/>
                    <a:pt x="977231" y="593231"/>
                    <a:pt x="961370" y="593231"/>
                  </a:cubicBezTo>
                  <a:lnTo>
                    <a:pt x="59803" y="593231"/>
                  </a:lnTo>
                  <a:cubicBezTo>
                    <a:pt x="43942" y="593231"/>
                    <a:pt x="28731" y="586930"/>
                    <a:pt x="17516" y="575715"/>
                  </a:cubicBezTo>
                  <a:cubicBezTo>
                    <a:pt x="6301" y="564500"/>
                    <a:pt x="0" y="549289"/>
                    <a:pt x="0" y="533428"/>
                  </a:cubicBezTo>
                  <a:lnTo>
                    <a:pt x="0" y="59803"/>
                  </a:lnTo>
                  <a:cubicBezTo>
                    <a:pt x="0" y="43942"/>
                    <a:pt x="6301" y="28731"/>
                    <a:pt x="17516" y="17516"/>
                  </a:cubicBezTo>
                  <a:cubicBezTo>
                    <a:pt x="28731" y="6301"/>
                    <a:pt x="43942" y="0"/>
                    <a:pt x="59803" y="0"/>
                  </a:cubicBezTo>
                  <a:close/>
                </a:path>
              </a:pathLst>
            </a:custGeom>
            <a:solidFill>
              <a:srgbClr val="F9B680"/>
            </a:solidFill>
          </p:spPr>
        </p:sp>
        <p:sp>
          <p:nvSpPr>
            <p:cNvPr name="TextBox 7" id="7"/>
            <p:cNvSpPr txBox="true"/>
            <p:nvPr/>
          </p:nvSpPr>
          <p:spPr>
            <a:xfrm>
              <a:off x="0" y="-76200"/>
              <a:ext cx="1021172" cy="669431"/>
            </a:xfrm>
            <a:prstGeom prst="rect">
              <a:avLst/>
            </a:prstGeom>
          </p:spPr>
          <p:txBody>
            <a:bodyPr anchor="ctr" rtlCol="false" tIns="291929" lIns="291929" bIns="291929" rIns="291929"/>
            <a:lstStyle/>
            <a:p>
              <a:pPr algn="ctr">
                <a:lnSpc>
                  <a:spcPts val="4200"/>
                </a:lnSpc>
              </a:pPr>
              <a:r>
                <a:rPr lang="en-US" b="true" sz="3000">
                  <a:solidFill>
                    <a:srgbClr val="F4F4F4"/>
                  </a:solidFill>
                  <a:latin typeface="Arial Bold"/>
                  <a:ea typeface="Arial Bold"/>
                  <a:cs typeface="Arial Bold"/>
                  <a:sym typeface="Arial Bold"/>
                </a:rPr>
                <a:t>Ứng viên</a:t>
              </a:r>
            </a:p>
          </p:txBody>
        </p:sp>
      </p:grpSp>
      <p:sp>
        <p:nvSpPr>
          <p:cNvPr name="TextBox 8" id="8"/>
          <p:cNvSpPr txBox="true"/>
          <p:nvPr/>
        </p:nvSpPr>
        <p:spPr>
          <a:xfrm rot="0">
            <a:off x="691049" y="393752"/>
            <a:ext cx="17259300" cy="752475"/>
          </a:xfrm>
          <a:prstGeom prst="rect">
            <a:avLst/>
          </a:prstGeom>
        </p:spPr>
        <p:txBody>
          <a:bodyPr anchor="t" rtlCol="false" tIns="0" lIns="0" bIns="0" rIns="0">
            <a:spAutoFit/>
          </a:bodyPr>
          <a:lstStyle/>
          <a:p>
            <a:pPr algn="ctr">
              <a:lnSpc>
                <a:spcPts val="5850"/>
              </a:lnSpc>
            </a:pPr>
            <a:r>
              <a:rPr lang="en-US" b="true" sz="4500">
                <a:solidFill>
                  <a:srgbClr val="F4F4F4"/>
                </a:solidFill>
                <a:latin typeface="Arial Bold"/>
                <a:ea typeface="Arial Bold"/>
                <a:cs typeface="Arial Bold"/>
                <a:sym typeface="Arial Bold"/>
              </a:rPr>
              <a:t>CHƯƠNG</a:t>
            </a:r>
            <a:r>
              <a:rPr lang="en-US" b="true" sz="4500">
                <a:solidFill>
                  <a:srgbClr val="F4F4F4"/>
                </a:solidFill>
                <a:latin typeface="Arial Bold"/>
                <a:ea typeface="Arial Bold"/>
                <a:cs typeface="Arial Bold"/>
                <a:sym typeface="Arial Bold"/>
              </a:rPr>
              <a:t> III: PHÂN TÍCH VÀ ĐẶC TẢ YÊU CẦU ĐỀ BÀI</a:t>
            </a:r>
          </a:p>
        </p:txBody>
      </p:sp>
      <p:sp>
        <p:nvSpPr>
          <p:cNvPr name="TextBox 9" id="9"/>
          <p:cNvSpPr txBox="true"/>
          <p:nvPr/>
        </p:nvSpPr>
        <p:spPr>
          <a:xfrm rot="0">
            <a:off x="1241701" y="9623229"/>
            <a:ext cx="6149459" cy="457836"/>
          </a:xfrm>
          <a:prstGeom prst="rect">
            <a:avLst/>
          </a:prstGeom>
        </p:spPr>
        <p:txBody>
          <a:bodyPr anchor="t" rtlCol="false" tIns="0" lIns="0" bIns="0" rIns="0">
            <a:spAutoFit/>
          </a:bodyPr>
          <a:lstStyle/>
          <a:p>
            <a:pPr algn="ctr">
              <a:lnSpc>
                <a:spcPts val="3639"/>
              </a:lnSpc>
              <a:spcBef>
                <a:spcPct val="0"/>
              </a:spcBef>
            </a:pPr>
            <a:r>
              <a:rPr lang="en-US" sz="2599">
                <a:solidFill>
                  <a:srgbClr val="F9B680"/>
                </a:solidFill>
                <a:latin typeface="Arial"/>
                <a:ea typeface="Arial"/>
                <a:cs typeface="Arial"/>
                <a:sym typeface="Arial"/>
              </a:rPr>
              <a:t> Biểu đồ Use case tổng quát của hệ thống</a:t>
            </a:r>
          </a:p>
        </p:txBody>
      </p:sp>
      <p:grpSp>
        <p:nvGrpSpPr>
          <p:cNvPr name="Group 10" id="10"/>
          <p:cNvGrpSpPr/>
          <p:nvPr/>
        </p:nvGrpSpPr>
        <p:grpSpPr>
          <a:xfrm rot="0">
            <a:off x="8115300" y="3613328"/>
            <a:ext cx="10745972" cy="971550"/>
            <a:chOff x="0" y="0"/>
            <a:chExt cx="14327963" cy="1295401"/>
          </a:xfrm>
        </p:grpSpPr>
        <p:sp>
          <p:nvSpPr>
            <p:cNvPr name="TextBox 11" id="11"/>
            <p:cNvSpPr txBox="true"/>
            <p:nvPr/>
          </p:nvSpPr>
          <p:spPr>
            <a:xfrm rot="0">
              <a:off x="1352236" y="-66675"/>
              <a:ext cx="12975727" cy="13620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2A2E3A"/>
                  </a:solidFill>
                  <a:latin typeface="Arial"/>
                  <a:ea typeface="Arial"/>
                  <a:cs typeface="Arial"/>
                  <a:sym typeface="Arial"/>
                </a:rPr>
                <a:t>X</a:t>
              </a:r>
              <a:r>
                <a:rPr lang="en-US" sz="2999" u="none">
                  <a:solidFill>
                    <a:srgbClr val="2A2E3A"/>
                  </a:solidFill>
                  <a:latin typeface="Arial"/>
                  <a:ea typeface="Arial"/>
                  <a:cs typeface="Arial"/>
                  <a:sym typeface="Arial"/>
                </a:rPr>
                <a:t>em danh sách việc làm mà không cần </a:t>
              </a:r>
            </a:p>
            <a:p>
              <a:pPr algn="l" marL="0" indent="0" lvl="0">
                <a:lnSpc>
                  <a:spcPts val="4199"/>
                </a:lnSpc>
                <a:spcBef>
                  <a:spcPct val="0"/>
                </a:spcBef>
              </a:pPr>
              <a:r>
                <a:rPr lang="en-US" sz="2999" u="none">
                  <a:solidFill>
                    <a:srgbClr val="2A2E3A"/>
                  </a:solidFill>
                  <a:latin typeface="Arial"/>
                  <a:ea typeface="Arial"/>
                  <a:cs typeface="Arial"/>
                  <a:sym typeface="Arial"/>
                </a:rPr>
                <a:t>đăng nhập</a:t>
              </a:r>
            </a:p>
          </p:txBody>
        </p:sp>
        <p:sp>
          <p:nvSpPr>
            <p:cNvPr name="Freeform 12" id="12"/>
            <p:cNvSpPr/>
            <p:nvPr/>
          </p:nvSpPr>
          <p:spPr>
            <a:xfrm flipH="false" flipV="false" rot="0">
              <a:off x="0" y="414951"/>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8121612" y="4851578"/>
            <a:ext cx="8108704" cy="971550"/>
            <a:chOff x="0" y="0"/>
            <a:chExt cx="10811605" cy="1295401"/>
          </a:xfrm>
        </p:grpSpPr>
        <p:sp>
          <p:nvSpPr>
            <p:cNvPr name="TextBox 14" id="14"/>
            <p:cNvSpPr txBox="true"/>
            <p:nvPr/>
          </p:nvSpPr>
          <p:spPr>
            <a:xfrm rot="0">
              <a:off x="1352236" y="-66675"/>
              <a:ext cx="9459369" cy="13620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2A2E3A"/>
                  </a:solidFill>
                  <a:latin typeface="Arial"/>
                  <a:ea typeface="Arial"/>
                  <a:cs typeface="Arial"/>
                  <a:sym typeface="Arial"/>
                </a:rPr>
                <a:t>Muốn ứng</a:t>
              </a:r>
              <a:r>
                <a:rPr lang="en-US" sz="2999" u="none">
                  <a:solidFill>
                    <a:srgbClr val="2A2E3A"/>
                  </a:solidFill>
                  <a:latin typeface="Arial"/>
                  <a:ea typeface="Arial"/>
                  <a:cs typeface="Arial"/>
                  <a:sym typeface="Arial"/>
                </a:rPr>
                <a:t> tuyển phải đăng ký/đăng nhập để đảm bảo an toàn dữ liệu</a:t>
              </a:r>
            </a:p>
          </p:txBody>
        </p:sp>
        <p:sp>
          <p:nvSpPr>
            <p:cNvPr name="Freeform 15" id="15"/>
            <p:cNvSpPr/>
            <p:nvPr/>
          </p:nvSpPr>
          <p:spPr>
            <a:xfrm flipH="false" flipV="false" rot="0">
              <a:off x="0" y="414951"/>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6" id="16"/>
          <p:cNvGrpSpPr/>
          <p:nvPr/>
        </p:nvGrpSpPr>
        <p:grpSpPr>
          <a:xfrm rot="0">
            <a:off x="8115300" y="6089828"/>
            <a:ext cx="9864437" cy="464185"/>
            <a:chOff x="0" y="0"/>
            <a:chExt cx="13152583" cy="618914"/>
          </a:xfrm>
        </p:grpSpPr>
        <p:sp>
          <p:nvSpPr>
            <p:cNvPr name="TextBox 17" id="17"/>
            <p:cNvSpPr txBox="true"/>
            <p:nvPr/>
          </p:nvSpPr>
          <p:spPr>
            <a:xfrm rot="0">
              <a:off x="1352236" y="-66675"/>
              <a:ext cx="11800347" cy="6635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2A2E3A"/>
                  </a:solidFill>
                  <a:latin typeface="Arial"/>
                  <a:ea typeface="Arial"/>
                  <a:cs typeface="Arial"/>
                  <a:sym typeface="Arial"/>
                </a:rPr>
                <a:t>Tạo </a:t>
              </a:r>
              <a:r>
                <a:rPr lang="en-US" sz="2999" u="none">
                  <a:solidFill>
                    <a:srgbClr val="2A2E3A"/>
                  </a:solidFill>
                  <a:latin typeface="Arial"/>
                  <a:ea typeface="Arial"/>
                  <a:cs typeface="Arial"/>
                  <a:sym typeface="Arial"/>
                </a:rPr>
                <a:t>hồ sơ cá nhân với đầy đủ thông tin cần thiết</a:t>
              </a:r>
            </a:p>
          </p:txBody>
        </p:sp>
        <p:sp>
          <p:nvSpPr>
            <p:cNvPr name="Freeform 18" id="18"/>
            <p:cNvSpPr/>
            <p:nvPr/>
          </p:nvSpPr>
          <p:spPr>
            <a:xfrm flipH="false" flipV="false" rot="0">
              <a:off x="0" y="65701"/>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8121612" y="6820714"/>
            <a:ext cx="9144000" cy="464185"/>
            <a:chOff x="0" y="0"/>
            <a:chExt cx="12192000" cy="618914"/>
          </a:xfrm>
        </p:grpSpPr>
        <p:sp>
          <p:nvSpPr>
            <p:cNvPr name="TextBox 20" id="20"/>
            <p:cNvSpPr txBox="true"/>
            <p:nvPr/>
          </p:nvSpPr>
          <p:spPr>
            <a:xfrm rot="0">
              <a:off x="1352236" y="-66675"/>
              <a:ext cx="10839764" cy="6635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2A2E3A"/>
                  </a:solidFill>
                  <a:latin typeface="Arial"/>
                  <a:ea typeface="Arial"/>
                  <a:cs typeface="Arial"/>
                  <a:sym typeface="Arial"/>
                </a:rPr>
                <a:t>Tải</a:t>
              </a:r>
              <a:r>
                <a:rPr lang="en-US" sz="2999" u="none">
                  <a:solidFill>
                    <a:srgbClr val="2A2E3A"/>
                  </a:solidFill>
                  <a:latin typeface="Arial"/>
                  <a:ea typeface="Arial"/>
                  <a:cs typeface="Arial"/>
                  <a:sym typeface="Arial"/>
                </a:rPr>
                <a:t> lên nhiều CV và bật/tắt chế độ công khai</a:t>
              </a:r>
            </a:p>
          </p:txBody>
        </p:sp>
        <p:sp>
          <p:nvSpPr>
            <p:cNvPr name="Freeform 21" id="21"/>
            <p:cNvSpPr/>
            <p:nvPr/>
          </p:nvSpPr>
          <p:spPr>
            <a:xfrm flipH="false" flipV="false" rot="0">
              <a:off x="0" y="65701"/>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8121612" y="7551599"/>
            <a:ext cx="9684291" cy="971550"/>
            <a:chOff x="0" y="0"/>
            <a:chExt cx="12912388" cy="1295401"/>
          </a:xfrm>
        </p:grpSpPr>
        <p:sp>
          <p:nvSpPr>
            <p:cNvPr name="TextBox 23" id="23"/>
            <p:cNvSpPr txBox="true"/>
            <p:nvPr/>
          </p:nvSpPr>
          <p:spPr>
            <a:xfrm rot="0">
              <a:off x="1352236" y="-66675"/>
              <a:ext cx="11560152" cy="13620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2A2E3A"/>
                  </a:solidFill>
                  <a:latin typeface="Arial"/>
                  <a:ea typeface="Arial"/>
                  <a:cs typeface="Arial"/>
                  <a:sym typeface="Arial"/>
                </a:rPr>
                <a:t>Ứng</a:t>
              </a:r>
              <a:r>
                <a:rPr lang="en-US" sz="2999" u="none">
                  <a:solidFill>
                    <a:srgbClr val="2A2E3A"/>
                  </a:solidFill>
                  <a:latin typeface="Arial"/>
                  <a:ea typeface="Arial"/>
                  <a:cs typeface="Arial"/>
                  <a:sym typeface="Arial"/>
                </a:rPr>
                <a:t> tuyển bằng CV đã tải, theo dõi trạng thái và quản lý việc làm đã lưu/đã ứng tuyển</a:t>
              </a:r>
            </a:p>
          </p:txBody>
        </p:sp>
        <p:sp>
          <p:nvSpPr>
            <p:cNvPr name="Freeform 24" id="24"/>
            <p:cNvSpPr/>
            <p:nvPr/>
          </p:nvSpPr>
          <p:spPr>
            <a:xfrm flipH="false" flipV="false" rot="0">
              <a:off x="0" y="414951"/>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8121612" y="8794115"/>
            <a:ext cx="9144000" cy="464185"/>
            <a:chOff x="0" y="0"/>
            <a:chExt cx="12192000" cy="618914"/>
          </a:xfrm>
        </p:grpSpPr>
        <p:sp>
          <p:nvSpPr>
            <p:cNvPr name="TextBox 26" id="26"/>
            <p:cNvSpPr txBox="true"/>
            <p:nvPr/>
          </p:nvSpPr>
          <p:spPr>
            <a:xfrm rot="0">
              <a:off x="1352236" y="-66675"/>
              <a:ext cx="10839764" cy="663576"/>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2A2E3A"/>
                  </a:solidFill>
                  <a:latin typeface="Arial"/>
                  <a:ea typeface="Arial"/>
                  <a:cs typeface="Arial"/>
                  <a:sym typeface="Arial"/>
                </a:rPr>
                <a:t>X</a:t>
              </a:r>
              <a:r>
                <a:rPr lang="en-US" sz="2999" u="none">
                  <a:solidFill>
                    <a:srgbClr val="2A2E3A"/>
                  </a:solidFill>
                  <a:latin typeface="Arial"/>
                  <a:ea typeface="Arial"/>
                  <a:cs typeface="Arial"/>
                  <a:sym typeface="Arial"/>
                </a:rPr>
                <a:t>em thống kê lượt nhà tuyển dụng xem CV</a:t>
              </a:r>
            </a:p>
          </p:txBody>
        </p:sp>
        <p:sp>
          <p:nvSpPr>
            <p:cNvPr name="Freeform 27" id="27"/>
            <p:cNvSpPr/>
            <p:nvPr/>
          </p:nvSpPr>
          <p:spPr>
            <a:xfrm flipH="false" flipV="false" rot="0">
              <a:off x="0" y="65701"/>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28" id="28"/>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8/16</a:t>
            </a:r>
          </a:p>
        </p:txBody>
      </p:sp>
      <p:grpSp>
        <p:nvGrpSpPr>
          <p:cNvPr name="Group 29" id="29"/>
          <p:cNvGrpSpPr>
            <a:grpSpLocks noChangeAspect="true"/>
          </p:cNvGrpSpPr>
          <p:nvPr/>
        </p:nvGrpSpPr>
        <p:grpSpPr>
          <a:xfrm rot="0">
            <a:off x="12082259" y="1472125"/>
            <a:ext cx="840801" cy="840798"/>
            <a:chOff x="0" y="0"/>
            <a:chExt cx="6350000" cy="6349975"/>
          </a:xfrm>
        </p:grpSpPr>
        <p:sp>
          <p:nvSpPr>
            <p:cNvPr name="Freeform 30" id="3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50000"/>
              </a:stretch>
            </a:blipFill>
          </p:spPr>
        </p:sp>
      </p:grpSp>
      <p:sp>
        <p:nvSpPr>
          <p:cNvPr name="Freeform 31" id="31"/>
          <p:cNvSpPr/>
          <p:nvPr/>
        </p:nvSpPr>
        <p:spPr>
          <a:xfrm flipH="false" flipV="false" rot="0">
            <a:off x="691049" y="1901156"/>
            <a:ext cx="7105663" cy="7191389"/>
          </a:xfrm>
          <a:custGeom>
            <a:avLst/>
            <a:gdLst/>
            <a:ahLst/>
            <a:cxnLst/>
            <a:rect r="r" b="b" t="t" l="l"/>
            <a:pathLst>
              <a:path h="7191389" w="7105663">
                <a:moveTo>
                  <a:pt x="0" y="0"/>
                </a:moveTo>
                <a:lnTo>
                  <a:pt x="7105664" y="0"/>
                </a:lnTo>
                <a:lnTo>
                  <a:pt x="7105664" y="7191389"/>
                </a:lnTo>
                <a:lnTo>
                  <a:pt x="0" y="7191389"/>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514350" y="1472125"/>
            <a:ext cx="17259300" cy="8049451"/>
            <a:chOff x="0" y="0"/>
            <a:chExt cx="4545659" cy="2120020"/>
          </a:xfrm>
        </p:grpSpPr>
        <p:sp>
          <p:nvSpPr>
            <p:cNvPr name="Freeform 3" id="3"/>
            <p:cNvSpPr/>
            <p:nvPr/>
          </p:nvSpPr>
          <p:spPr>
            <a:xfrm flipH="false" flipV="false" rot="0">
              <a:off x="0" y="0"/>
              <a:ext cx="4545659" cy="2120020"/>
            </a:xfrm>
            <a:custGeom>
              <a:avLst/>
              <a:gdLst/>
              <a:ahLst/>
              <a:cxnLst/>
              <a:rect r="r" b="b" t="t" l="l"/>
              <a:pathLst>
                <a:path h="2120020" w="4545659">
                  <a:moveTo>
                    <a:pt x="0" y="0"/>
                  </a:moveTo>
                  <a:lnTo>
                    <a:pt x="4545659" y="0"/>
                  </a:lnTo>
                  <a:lnTo>
                    <a:pt x="4545659" y="2120020"/>
                  </a:lnTo>
                  <a:lnTo>
                    <a:pt x="0" y="2120020"/>
                  </a:lnTo>
                  <a:close/>
                </a:path>
              </a:pathLst>
            </a:custGeom>
            <a:solidFill>
              <a:srgbClr val="E8E8E8"/>
            </a:solidFill>
          </p:spPr>
        </p:sp>
        <p:sp>
          <p:nvSpPr>
            <p:cNvPr name="TextBox 4" id="4"/>
            <p:cNvSpPr txBox="true"/>
            <p:nvPr/>
          </p:nvSpPr>
          <p:spPr>
            <a:xfrm>
              <a:off x="0" y="-57150"/>
              <a:ext cx="4545659" cy="2177170"/>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691049" y="393752"/>
            <a:ext cx="17259300" cy="752475"/>
          </a:xfrm>
          <a:prstGeom prst="rect">
            <a:avLst/>
          </a:prstGeom>
        </p:spPr>
        <p:txBody>
          <a:bodyPr anchor="t" rtlCol="false" tIns="0" lIns="0" bIns="0" rIns="0">
            <a:spAutoFit/>
          </a:bodyPr>
          <a:lstStyle/>
          <a:p>
            <a:pPr algn="ctr">
              <a:lnSpc>
                <a:spcPts val="5850"/>
              </a:lnSpc>
            </a:pPr>
            <a:r>
              <a:rPr lang="en-US" b="true" sz="4500">
                <a:solidFill>
                  <a:srgbClr val="F4F4F4"/>
                </a:solidFill>
                <a:latin typeface="Arial Bold"/>
                <a:ea typeface="Arial Bold"/>
                <a:cs typeface="Arial Bold"/>
                <a:sym typeface="Arial Bold"/>
              </a:rPr>
              <a:t>CHƯƠNG</a:t>
            </a:r>
            <a:r>
              <a:rPr lang="en-US" b="true" sz="4500">
                <a:solidFill>
                  <a:srgbClr val="F4F4F4"/>
                </a:solidFill>
                <a:latin typeface="Arial Bold"/>
                <a:ea typeface="Arial Bold"/>
                <a:cs typeface="Arial Bold"/>
                <a:sym typeface="Arial Bold"/>
              </a:rPr>
              <a:t> III: PHÂN TÍCH VÀ ĐẶC TẢ YÊU CẦU ĐỀ BÀI</a:t>
            </a:r>
          </a:p>
        </p:txBody>
      </p:sp>
      <p:sp>
        <p:nvSpPr>
          <p:cNvPr name="TextBox 6" id="6"/>
          <p:cNvSpPr txBox="true"/>
          <p:nvPr/>
        </p:nvSpPr>
        <p:spPr>
          <a:xfrm rot="0">
            <a:off x="1241701" y="9623229"/>
            <a:ext cx="6149459" cy="457836"/>
          </a:xfrm>
          <a:prstGeom prst="rect">
            <a:avLst/>
          </a:prstGeom>
        </p:spPr>
        <p:txBody>
          <a:bodyPr anchor="t" rtlCol="false" tIns="0" lIns="0" bIns="0" rIns="0">
            <a:spAutoFit/>
          </a:bodyPr>
          <a:lstStyle/>
          <a:p>
            <a:pPr algn="ctr">
              <a:lnSpc>
                <a:spcPts val="3639"/>
              </a:lnSpc>
              <a:spcBef>
                <a:spcPct val="0"/>
              </a:spcBef>
            </a:pPr>
            <a:r>
              <a:rPr lang="en-US" sz="2599">
                <a:solidFill>
                  <a:srgbClr val="F9B680"/>
                </a:solidFill>
                <a:latin typeface="Arial"/>
                <a:ea typeface="Arial"/>
                <a:cs typeface="Arial"/>
                <a:sym typeface="Arial"/>
              </a:rPr>
              <a:t> Biểu đồ Use case tổng quát của hệ thống</a:t>
            </a:r>
          </a:p>
        </p:txBody>
      </p:sp>
      <p:grpSp>
        <p:nvGrpSpPr>
          <p:cNvPr name="Group 7" id="7"/>
          <p:cNvGrpSpPr/>
          <p:nvPr/>
        </p:nvGrpSpPr>
        <p:grpSpPr>
          <a:xfrm rot="0">
            <a:off x="7995872" y="4187919"/>
            <a:ext cx="9535954" cy="1414780"/>
            <a:chOff x="0" y="0"/>
            <a:chExt cx="12714606" cy="1886374"/>
          </a:xfrm>
        </p:grpSpPr>
        <p:sp>
          <p:nvSpPr>
            <p:cNvPr name="TextBox 8" id="8"/>
            <p:cNvSpPr txBox="true"/>
            <p:nvPr/>
          </p:nvSpPr>
          <p:spPr>
            <a:xfrm rot="0">
              <a:off x="1352236" y="-76200"/>
              <a:ext cx="11362370" cy="19625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NTD</a:t>
              </a:r>
              <a:r>
                <a:rPr lang="en-US" sz="2799" u="none">
                  <a:solidFill>
                    <a:srgbClr val="2A2E3A"/>
                  </a:solidFill>
                  <a:latin typeface="Arial"/>
                  <a:ea typeface="Arial"/>
                  <a:cs typeface="Arial"/>
                  <a:sym typeface="Arial"/>
                </a:rPr>
                <a:t> phải đăng ký/đăng nhập để truy cập hệ thống</a:t>
              </a:r>
            </a:p>
            <a:p>
              <a:pPr algn="l" marL="0" indent="0" lvl="0">
                <a:lnSpc>
                  <a:spcPts val="3919"/>
                </a:lnSpc>
                <a:spcBef>
                  <a:spcPct val="0"/>
                </a:spcBef>
              </a:pPr>
              <a:r>
                <a:rPr lang="en-US" sz="2799" u="none">
                  <a:solidFill>
                    <a:srgbClr val="2A2E3A"/>
                  </a:solidFill>
                  <a:latin typeface="Arial"/>
                  <a:ea typeface="Arial"/>
                  <a:cs typeface="Arial"/>
                  <a:sym typeface="Arial"/>
                </a:rPr>
                <a:t>Tài khoản đầu tiên là admin công ty; tài khoản HR mới cần được duyệt</a:t>
              </a:r>
            </a:p>
          </p:txBody>
        </p:sp>
        <p:sp>
          <p:nvSpPr>
            <p:cNvPr name="Freeform 9" id="9"/>
            <p:cNvSpPr/>
            <p:nvPr/>
          </p:nvSpPr>
          <p:spPr>
            <a:xfrm flipH="false" flipV="false" rot="0">
              <a:off x="0" y="7104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7995872" y="5812249"/>
            <a:ext cx="9864437" cy="452438"/>
            <a:chOff x="0" y="0"/>
            <a:chExt cx="13152583" cy="603251"/>
          </a:xfrm>
        </p:grpSpPr>
        <p:sp>
          <p:nvSpPr>
            <p:cNvPr name="TextBox 11" id="11"/>
            <p:cNvSpPr txBox="true"/>
            <p:nvPr/>
          </p:nvSpPr>
          <p:spPr>
            <a:xfrm rot="0">
              <a:off x="1352236" y="-76200"/>
              <a:ext cx="11800347"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Cung</a:t>
              </a:r>
              <a:r>
                <a:rPr lang="en-US" sz="2799" u="none">
                  <a:solidFill>
                    <a:srgbClr val="2A2E3A"/>
                  </a:solidFill>
                  <a:latin typeface="Arial"/>
                  <a:ea typeface="Arial"/>
                  <a:cs typeface="Arial"/>
                  <a:sym typeface="Arial"/>
                </a:rPr>
                <a:t> cấp đầy đủ thông tin công ty khi đăng ký</a:t>
              </a:r>
            </a:p>
          </p:txBody>
        </p:sp>
        <p:sp>
          <p:nvSpPr>
            <p:cNvPr name="Freeform 12" id="12"/>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7995872" y="6474237"/>
            <a:ext cx="9144000" cy="452438"/>
            <a:chOff x="0" y="0"/>
            <a:chExt cx="12192000" cy="603251"/>
          </a:xfrm>
        </p:grpSpPr>
        <p:sp>
          <p:nvSpPr>
            <p:cNvPr name="TextBox 14" id="14"/>
            <p:cNvSpPr txBox="true"/>
            <p:nvPr/>
          </p:nvSpPr>
          <p:spPr>
            <a:xfrm rot="0">
              <a:off x="1352236" y="-76200"/>
              <a:ext cx="10839764"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Tạo,</a:t>
              </a:r>
              <a:r>
                <a:rPr lang="en-US" sz="2799" u="none">
                  <a:solidFill>
                    <a:srgbClr val="2A2E3A"/>
                  </a:solidFill>
                  <a:latin typeface="Arial"/>
                  <a:ea typeface="Arial"/>
                  <a:cs typeface="Arial"/>
                  <a:sym typeface="Arial"/>
                </a:rPr>
                <a:t> chỉnh sửa, tạm ẩn hoặc xóa tin tuyển dụng</a:t>
              </a:r>
            </a:p>
          </p:txBody>
        </p:sp>
        <p:sp>
          <p:nvSpPr>
            <p:cNvPr name="Freeform 15" id="15"/>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6" id="16"/>
          <p:cNvGrpSpPr/>
          <p:nvPr/>
        </p:nvGrpSpPr>
        <p:grpSpPr>
          <a:xfrm rot="0">
            <a:off x="7995872" y="7136225"/>
            <a:ext cx="9263428" cy="919480"/>
            <a:chOff x="0" y="0"/>
            <a:chExt cx="12351237" cy="1225974"/>
          </a:xfrm>
        </p:grpSpPr>
        <p:sp>
          <p:nvSpPr>
            <p:cNvPr name="TextBox 17" id="17"/>
            <p:cNvSpPr txBox="true"/>
            <p:nvPr/>
          </p:nvSpPr>
          <p:spPr>
            <a:xfrm rot="0">
              <a:off x="1352236" y="-76200"/>
              <a:ext cx="10999001" cy="13021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Xem danh sách</a:t>
              </a:r>
              <a:r>
                <a:rPr lang="en-US" sz="2799" u="none">
                  <a:solidFill>
                    <a:srgbClr val="2A2E3A"/>
                  </a:solidFill>
                  <a:latin typeface="Arial"/>
                  <a:ea typeface="Arial"/>
                  <a:cs typeface="Arial"/>
                  <a:sym typeface="Arial"/>
                </a:rPr>
                <a:t> ứng viên, CV và cập nhật trạng thái hồ sơ</a:t>
              </a:r>
            </a:p>
          </p:txBody>
        </p:sp>
        <p:sp>
          <p:nvSpPr>
            <p:cNvPr name="Freeform 18" id="18"/>
            <p:cNvSpPr/>
            <p:nvPr/>
          </p:nvSpPr>
          <p:spPr>
            <a:xfrm flipH="false" flipV="false" rot="0">
              <a:off x="0" y="3802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7995872" y="8265255"/>
            <a:ext cx="10607153" cy="452438"/>
            <a:chOff x="0" y="0"/>
            <a:chExt cx="14142870" cy="603251"/>
          </a:xfrm>
        </p:grpSpPr>
        <p:sp>
          <p:nvSpPr>
            <p:cNvPr name="TextBox 20" id="20"/>
            <p:cNvSpPr txBox="true"/>
            <p:nvPr/>
          </p:nvSpPr>
          <p:spPr>
            <a:xfrm rot="0">
              <a:off x="1352236" y="-76200"/>
              <a:ext cx="12790634"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Tìm kiế</a:t>
              </a:r>
              <a:r>
                <a:rPr lang="en-US" sz="2799" u="none">
                  <a:solidFill>
                    <a:srgbClr val="2A2E3A"/>
                  </a:solidFill>
                  <a:latin typeface="Arial"/>
                  <a:ea typeface="Arial"/>
                  <a:cs typeface="Arial"/>
                  <a:sym typeface="Arial"/>
                </a:rPr>
                <a:t>m ứng viên qua CV public và nhắn tin real-time</a:t>
              </a:r>
            </a:p>
          </p:txBody>
        </p:sp>
        <p:sp>
          <p:nvSpPr>
            <p:cNvPr name="Freeform 21" id="21"/>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2" id="22"/>
          <p:cNvGrpSpPr/>
          <p:nvPr/>
        </p:nvGrpSpPr>
        <p:grpSpPr>
          <a:xfrm rot="0">
            <a:off x="7995872" y="8927243"/>
            <a:ext cx="9144000" cy="452438"/>
            <a:chOff x="0" y="0"/>
            <a:chExt cx="12192000" cy="603251"/>
          </a:xfrm>
        </p:grpSpPr>
        <p:sp>
          <p:nvSpPr>
            <p:cNvPr name="TextBox 23" id="23"/>
            <p:cNvSpPr txBox="true"/>
            <p:nvPr/>
          </p:nvSpPr>
          <p:spPr>
            <a:xfrm rot="0">
              <a:off x="1352236" y="-76200"/>
              <a:ext cx="10839764" cy="641774"/>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2A2E3A"/>
                  </a:solidFill>
                  <a:latin typeface="Arial"/>
                  <a:ea typeface="Arial"/>
                  <a:cs typeface="Arial"/>
                  <a:sym typeface="Arial"/>
                </a:rPr>
                <a:t>Xe</a:t>
              </a:r>
              <a:r>
                <a:rPr lang="en-US" sz="2799" u="none">
                  <a:solidFill>
                    <a:srgbClr val="2A2E3A"/>
                  </a:solidFill>
                  <a:latin typeface="Arial"/>
                  <a:ea typeface="Arial"/>
                  <a:cs typeface="Arial"/>
                  <a:sym typeface="Arial"/>
                </a:rPr>
                <a:t>m thống kê job, lượt ứng tuyển và top job</a:t>
              </a:r>
            </a:p>
          </p:txBody>
        </p:sp>
        <p:sp>
          <p:nvSpPr>
            <p:cNvPr name="Freeform 24" id="24"/>
            <p:cNvSpPr/>
            <p:nvPr/>
          </p:nvSpPr>
          <p:spPr>
            <a:xfrm flipH="false" flipV="false" rot="0">
              <a:off x="0" y="50038"/>
              <a:ext cx="553213" cy="553213"/>
            </a:xfrm>
            <a:custGeom>
              <a:avLst/>
              <a:gdLst/>
              <a:ahLst/>
              <a:cxnLst/>
              <a:rect r="r" b="b" t="t" l="l"/>
              <a:pathLst>
                <a:path h="553213" w="553213">
                  <a:moveTo>
                    <a:pt x="0" y="0"/>
                  </a:moveTo>
                  <a:lnTo>
                    <a:pt x="553213" y="0"/>
                  </a:lnTo>
                  <a:lnTo>
                    <a:pt x="553213" y="553213"/>
                  </a:lnTo>
                  <a:lnTo>
                    <a:pt x="0" y="5532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5" id="25"/>
          <p:cNvGrpSpPr/>
          <p:nvPr/>
        </p:nvGrpSpPr>
        <p:grpSpPr>
          <a:xfrm rot="0">
            <a:off x="11314680" y="2153657"/>
            <a:ext cx="2506383" cy="1658024"/>
            <a:chOff x="0" y="0"/>
            <a:chExt cx="1035847" cy="685234"/>
          </a:xfrm>
        </p:grpSpPr>
        <p:sp>
          <p:nvSpPr>
            <p:cNvPr name="Freeform 26" id="26"/>
            <p:cNvSpPr/>
            <p:nvPr/>
          </p:nvSpPr>
          <p:spPr>
            <a:xfrm flipH="false" flipV="false" rot="0">
              <a:off x="0" y="0"/>
              <a:ext cx="1035847" cy="685234"/>
            </a:xfrm>
            <a:custGeom>
              <a:avLst/>
              <a:gdLst/>
              <a:ahLst/>
              <a:cxnLst/>
              <a:rect r="r" b="b" t="t" l="l"/>
              <a:pathLst>
                <a:path h="685234" w="1035847">
                  <a:moveTo>
                    <a:pt x="61778" y="0"/>
                  </a:moveTo>
                  <a:lnTo>
                    <a:pt x="974070" y="0"/>
                  </a:lnTo>
                  <a:cubicBezTo>
                    <a:pt x="990454" y="0"/>
                    <a:pt x="1006167" y="6509"/>
                    <a:pt x="1017753" y="18094"/>
                  </a:cubicBezTo>
                  <a:cubicBezTo>
                    <a:pt x="1029338" y="29680"/>
                    <a:pt x="1035847" y="45393"/>
                    <a:pt x="1035847" y="61778"/>
                  </a:cubicBezTo>
                  <a:lnTo>
                    <a:pt x="1035847" y="623456"/>
                  </a:lnTo>
                  <a:cubicBezTo>
                    <a:pt x="1035847" y="657575"/>
                    <a:pt x="1008188" y="685234"/>
                    <a:pt x="974070" y="685234"/>
                  </a:cubicBezTo>
                  <a:lnTo>
                    <a:pt x="61778" y="685234"/>
                  </a:lnTo>
                  <a:cubicBezTo>
                    <a:pt x="45393" y="685234"/>
                    <a:pt x="29680" y="678725"/>
                    <a:pt x="18094" y="667140"/>
                  </a:cubicBezTo>
                  <a:cubicBezTo>
                    <a:pt x="6509" y="655554"/>
                    <a:pt x="0" y="639841"/>
                    <a:pt x="0" y="623456"/>
                  </a:cubicBezTo>
                  <a:lnTo>
                    <a:pt x="0" y="61778"/>
                  </a:lnTo>
                  <a:cubicBezTo>
                    <a:pt x="0" y="45393"/>
                    <a:pt x="6509" y="29680"/>
                    <a:pt x="18094" y="18094"/>
                  </a:cubicBezTo>
                  <a:cubicBezTo>
                    <a:pt x="29680" y="6509"/>
                    <a:pt x="45393" y="0"/>
                    <a:pt x="61778" y="0"/>
                  </a:cubicBezTo>
                  <a:close/>
                </a:path>
              </a:pathLst>
            </a:custGeom>
            <a:solidFill>
              <a:srgbClr val="F9B680"/>
            </a:solidFill>
          </p:spPr>
        </p:sp>
        <p:sp>
          <p:nvSpPr>
            <p:cNvPr name="TextBox 27" id="27"/>
            <p:cNvSpPr txBox="true"/>
            <p:nvPr/>
          </p:nvSpPr>
          <p:spPr>
            <a:xfrm>
              <a:off x="0" y="-76200"/>
              <a:ext cx="1035847" cy="761434"/>
            </a:xfrm>
            <a:prstGeom prst="rect">
              <a:avLst/>
            </a:prstGeom>
          </p:spPr>
          <p:txBody>
            <a:bodyPr anchor="ctr" rtlCol="false" tIns="254000" lIns="254000" bIns="254000" rIns="254000"/>
            <a:lstStyle/>
            <a:p>
              <a:pPr algn="ctr">
                <a:lnSpc>
                  <a:spcPts val="4200"/>
                </a:lnSpc>
              </a:pPr>
              <a:r>
                <a:rPr lang="en-US" b="true" sz="3000">
                  <a:solidFill>
                    <a:srgbClr val="F4F4F4"/>
                  </a:solidFill>
                  <a:latin typeface="Arial Bold"/>
                  <a:ea typeface="Arial Bold"/>
                  <a:cs typeface="Arial Bold"/>
                  <a:sym typeface="Arial Bold"/>
                </a:rPr>
                <a:t>Nhà tuyển dụng</a:t>
              </a:r>
            </a:p>
          </p:txBody>
        </p:sp>
      </p:grpSp>
      <p:sp>
        <p:nvSpPr>
          <p:cNvPr name="TextBox 28" id="28"/>
          <p:cNvSpPr txBox="true"/>
          <p:nvPr/>
        </p:nvSpPr>
        <p:spPr>
          <a:xfrm rot="0">
            <a:off x="17531826" y="9903422"/>
            <a:ext cx="742839" cy="317500"/>
          </a:xfrm>
          <a:prstGeom prst="rect">
            <a:avLst/>
          </a:prstGeom>
        </p:spPr>
        <p:txBody>
          <a:bodyPr anchor="t" rtlCol="false" tIns="0" lIns="0" bIns="0" rIns="0">
            <a:spAutoFit/>
          </a:bodyPr>
          <a:lstStyle/>
          <a:p>
            <a:pPr algn="l" marL="0" indent="0" lvl="0">
              <a:lnSpc>
                <a:spcPts val="2599"/>
              </a:lnSpc>
              <a:spcBef>
                <a:spcPct val="0"/>
              </a:spcBef>
            </a:pPr>
            <a:r>
              <a:rPr lang="en-US" sz="1999">
                <a:solidFill>
                  <a:srgbClr val="F4F4F4"/>
                </a:solidFill>
                <a:latin typeface="Arial"/>
                <a:ea typeface="Arial"/>
                <a:cs typeface="Arial"/>
                <a:sym typeface="Arial"/>
              </a:rPr>
              <a:t>9</a:t>
            </a:r>
            <a:r>
              <a:rPr lang="en-US" sz="1999">
                <a:solidFill>
                  <a:srgbClr val="F4F4F4"/>
                </a:solidFill>
                <a:latin typeface="Arial"/>
                <a:ea typeface="Arial"/>
                <a:cs typeface="Arial"/>
                <a:sym typeface="Arial"/>
              </a:rPr>
              <a:t>/16</a:t>
            </a:r>
          </a:p>
        </p:txBody>
      </p:sp>
      <p:grpSp>
        <p:nvGrpSpPr>
          <p:cNvPr name="Group 29" id="29"/>
          <p:cNvGrpSpPr>
            <a:grpSpLocks noChangeAspect="true"/>
          </p:cNvGrpSpPr>
          <p:nvPr/>
        </p:nvGrpSpPr>
        <p:grpSpPr>
          <a:xfrm rot="0">
            <a:off x="12207185" y="1646945"/>
            <a:ext cx="840801" cy="840798"/>
            <a:chOff x="0" y="0"/>
            <a:chExt cx="6350000" cy="6349975"/>
          </a:xfrm>
        </p:grpSpPr>
        <p:sp>
          <p:nvSpPr>
            <p:cNvPr name="Freeform 30" id="3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15" t="-8385" r="-18938" b="-94946"/>
              </a:stretch>
            </a:blipFill>
          </p:spPr>
        </p:sp>
      </p:grpSp>
      <p:sp>
        <p:nvSpPr>
          <p:cNvPr name="Freeform 31" id="31"/>
          <p:cNvSpPr/>
          <p:nvPr/>
        </p:nvSpPr>
        <p:spPr>
          <a:xfrm flipH="false" flipV="false" rot="0">
            <a:off x="691049" y="1905023"/>
            <a:ext cx="6942332" cy="7026086"/>
          </a:xfrm>
          <a:custGeom>
            <a:avLst/>
            <a:gdLst/>
            <a:ahLst/>
            <a:cxnLst/>
            <a:rect r="r" b="b" t="t" l="l"/>
            <a:pathLst>
              <a:path h="7026086" w="6942332">
                <a:moveTo>
                  <a:pt x="0" y="0"/>
                </a:moveTo>
                <a:lnTo>
                  <a:pt x="6942332" y="0"/>
                </a:lnTo>
                <a:lnTo>
                  <a:pt x="6942332" y="7026086"/>
                </a:lnTo>
                <a:lnTo>
                  <a:pt x="0" y="7026086"/>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DAG5xO4OcUA</dc:identifier>
  <dcterms:modified xsi:type="dcterms:W3CDTF">2011-08-01T06:04:30Z</dcterms:modified>
  <cp:revision>1</cp:revision>
  <dc:title>KLTN</dc:title>
</cp:coreProperties>
</file>